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3"/>
    <p:sldId id="261" r:id="rId4"/>
    <p:sldId id="288" r:id="rId5"/>
    <p:sldId id="262" r:id="rId6"/>
    <p:sldId id="271" r:id="rId7"/>
    <p:sldId id="273" r:id="rId8"/>
    <p:sldId id="278" r:id="rId9"/>
    <p:sldId id="276" r:id="rId10"/>
    <p:sldId id="279" r:id="rId11"/>
    <p:sldId id="280" r:id="rId12"/>
    <p:sldId id="277" r:id="rId13"/>
    <p:sldId id="263" r:id="rId14"/>
    <p:sldId id="281" r:id="rId15"/>
    <p:sldId id="282" r:id="rId16"/>
    <p:sldId id="283" r:id="rId17"/>
    <p:sldId id="284" r:id="rId18"/>
    <p:sldId id="285" r:id="rId19"/>
    <p:sldId id="286" r:id="rId20"/>
    <p:sldId id="287"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4" Type="http://schemas.openxmlformats.org/officeDocument/2006/relationships/image" Target="../media/image11.wmf"/><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085261"/>
            <a:ext cx="9144000" cy="848179"/>
          </a:xfrm>
        </p:spPr>
        <p:txBody>
          <a:bodyPr anchor="ctr" anchorCtr="0">
            <a:normAutofit/>
          </a:bodyPr>
          <a:lstStyle>
            <a:lvl1pPr algn="ctr">
              <a:defRPr sz="4800" b="1"/>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1524000" y="5933440"/>
            <a:ext cx="9144000" cy="508000"/>
          </a:xfrm>
        </p:spPr>
        <p:txBody>
          <a:bodyPr anchor="ctr" anchorCtr="0">
            <a:normAutofit/>
          </a:bodyPr>
          <a:lstStyle>
            <a:lvl1pPr marL="0" indent="0" algn="ctr">
              <a:buNone/>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
        <p:nvSpPr>
          <p:cNvPr id="4" name="Date Placeholder 3"/>
          <p:cNvSpPr>
            <a:spLocks noGrp="1"/>
          </p:cNvSpPr>
          <p:nvPr>
            <p:ph type="dt" sz="half" idx="10"/>
          </p:nvPr>
        </p:nvSpPr>
        <p:spPr>
          <a:xfrm>
            <a:off x="838200" y="6522720"/>
            <a:ext cx="2743200" cy="294640"/>
          </a:xfrm>
        </p:spPr>
        <p:txBody>
          <a:bodyPr>
            <a:normAutofit/>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a:xfrm>
            <a:off x="4038600" y="6522720"/>
            <a:ext cx="4114800" cy="294640"/>
          </a:xfrm>
        </p:spPr>
        <p:txBody>
          <a:bodyPr>
            <a:normAutofit/>
          </a:bodyPr>
          <a:lstStyle/>
          <a:p>
            <a:endParaRPr lang="en-US" dirty="0"/>
          </a:p>
        </p:txBody>
      </p:sp>
      <p:sp>
        <p:nvSpPr>
          <p:cNvPr id="6" name="Slide Number Placeholder 5"/>
          <p:cNvSpPr>
            <a:spLocks noGrp="1"/>
          </p:cNvSpPr>
          <p:nvPr>
            <p:ph type="sldNum" sz="quarter" idx="12"/>
          </p:nvPr>
        </p:nvSpPr>
        <p:spPr>
          <a:xfrm>
            <a:off x="8610600" y="6522720"/>
            <a:ext cx="2743200" cy="294640"/>
          </a:xfrm>
        </p:spPr>
        <p:txBody>
          <a:bodyPr>
            <a:normAutofit/>
          </a:bodyPr>
          <a:lstStyle/>
          <a:p>
            <a:fld id="{48F63A3B-78C7-47BE-AE5E-E10140E04643}"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日期占位符 2"/>
          <p:cNvSpPr>
            <a:spLocks noGrp="1"/>
          </p:cNvSpPr>
          <p:nvPr>
            <p:ph type="dt" sz="half" idx="10"/>
          </p:nvPr>
        </p:nvSpPr>
        <p:spPr>
          <a:xfrm>
            <a:off x="838200" y="6356352"/>
            <a:ext cx="2743200" cy="365125"/>
          </a:xfrm>
        </p:spPr>
        <p:txBody>
          <a:bodyPr>
            <a:normAutofit/>
          </a:bodyPr>
          <a:lstStyle/>
          <a:p>
            <a:fld id="{13D0CE79-49FB-443D-BEF8-6B709DE8FD0C}" type="datetimeFigureOut">
              <a:rPr lang="zh-CN" altLang="en-US" smtClean="0"/>
            </a:fld>
            <a:endParaRPr lang="zh-CN" altLang="en-US"/>
          </a:p>
        </p:txBody>
      </p:sp>
      <p:sp>
        <p:nvSpPr>
          <p:cNvPr id="7" name="页脚占位符 3"/>
          <p:cNvSpPr>
            <a:spLocks noGrp="1"/>
          </p:cNvSpPr>
          <p:nvPr>
            <p:ph type="ftr" sz="quarter" idx="11"/>
          </p:nvPr>
        </p:nvSpPr>
        <p:spPr>
          <a:xfrm>
            <a:off x="4038600" y="6356352"/>
            <a:ext cx="4114800" cy="365125"/>
          </a:xfrm>
        </p:spPr>
        <p:txBody>
          <a:bodyPr>
            <a:normAutofit/>
          </a:bodyPr>
          <a:lstStyle/>
          <a:p>
            <a:endParaRPr lang="zh-CN" altLang="en-US"/>
          </a:p>
        </p:txBody>
      </p:sp>
      <p:sp>
        <p:nvSpPr>
          <p:cNvPr id="8" name="灯片编号占位符 4"/>
          <p:cNvSpPr>
            <a:spLocks noGrp="1"/>
          </p:cNvSpPr>
          <p:nvPr>
            <p:ph type="sldNum" sz="quarter" idx="12"/>
          </p:nvPr>
        </p:nvSpPr>
        <p:spPr>
          <a:xfrm>
            <a:off x="8610600" y="6356352"/>
            <a:ext cx="2743200" cy="365125"/>
          </a:xfrm>
        </p:spPr>
        <p:txBody>
          <a:bodyPr>
            <a:normAutofit/>
          </a:bodyPr>
          <a:lstStyle/>
          <a:p>
            <a:fld id="{EF906490-237C-474C-BA2E-D98840BC1F8F}" type="slidenum">
              <a:rPr lang="zh-CN" altLang="en-US" smtClean="0"/>
            </a:fld>
            <a:endParaRPr lang="zh-CN" altLang="en-US"/>
          </a:p>
        </p:txBody>
      </p:sp>
      <p:sp>
        <p:nvSpPr>
          <p:cNvPr id="9" name="内容占位符 7"/>
          <p:cNvSpPr>
            <a:spLocks noGrp="1"/>
          </p:cNvSpPr>
          <p:nvPr>
            <p:ph sz="quarter" idx="13"/>
          </p:nvPr>
        </p:nvSpPr>
        <p:spPr>
          <a:xfrm>
            <a:off x="838201" y="571503"/>
            <a:ext cx="10515601" cy="5649913"/>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mtClean="0"/>
              <a:t>单击此处编辑母版标题样式</a:t>
            </a:r>
            <a:endParaRPr lang="en-US" dirty="0"/>
          </a:p>
        </p:txBody>
      </p:sp>
      <p:sp>
        <p:nvSpPr>
          <p:cNvPr id="3" name="Content Placeholder 2"/>
          <p:cNvSpPr>
            <a:spLocks noGrp="1"/>
          </p:cNvSpPr>
          <p:nvPr>
            <p:ph idx="1"/>
          </p:nvPr>
        </p:nvSpPr>
        <p:spPr>
          <a:xfrm>
            <a:off x="838200" y="1871025"/>
            <a:ext cx="10515600" cy="4316415"/>
          </a:xfrm>
        </p:spPr>
        <p:txBody>
          <a:bodyPr>
            <a:normAutofit/>
          </a:bodyPr>
          <a:lstStyle>
            <a:lvl1pPr marL="0" indent="0">
              <a:buFont typeface="Arial" panose="020B0604020202020204" pitchFamily="34" charset="0"/>
              <a:buNone/>
              <a:defRPr>
                <a:solidFill>
                  <a:schemeClr val="tx1"/>
                </a:solidFill>
              </a:defRPr>
            </a:lvl1pPr>
            <a:lvl2pPr marL="457200" indent="0">
              <a:buFont typeface="Arial" panose="020B0604020202020204" pitchFamily="34" charset="0"/>
              <a:buNone/>
              <a:defRPr>
                <a:solidFill>
                  <a:schemeClr val="tx1"/>
                </a:solidFill>
              </a:defRPr>
            </a:lvl2pPr>
            <a:lvl3pPr marL="914400" indent="0">
              <a:buFont typeface="Arial" panose="020B0604020202020204" pitchFamily="34" charset="0"/>
              <a:buNone/>
              <a:defRPr>
                <a:solidFill>
                  <a:schemeClr val="tx1"/>
                </a:solidFill>
              </a:defRPr>
            </a:lvl3pPr>
            <a:lvl4pPr marL="1371600" indent="0">
              <a:buFont typeface="Arial" panose="020B0604020202020204" pitchFamily="34" charset="0"/>
              <a:buNone/>
              <a:defRPr>
                <a:solidFill>
                  <a:schemeClr val="tx1"/>
                </a:solidFill>
              </a:defRPr>
            </a:lvl4pPr>
            <a:lvl5pPr marL="1828800" indent="0">
              <a:buFont typeface="Arial" panose="020B0604020202020204" pitchFamily="34" charset="0"/>
              <a:buNone/>
              <a:defRPr>
                <a:solidFill>
                  <a:schemeClr val="tx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10"/>
          </p:nvPr>
        </p:nvSpPr>
        <p:spPr/>
        <p:txBody>
          <a:bodyPr>
            <a:normAutofit/>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normAutofit/>
          </a:bodyPr>
          <a:lstStyle/>
          <a:p>
            <a:endParaRPr lang="en-US" dirty="0"/>
          </a:p>
        </p:txBody>
      </p:sp>
      <p:sp>
        <p:nvSpPr>
          <p:cNvPr id="6" name="Slide Number Placeholder 5"/>
          <p:cNvSpPr>
            <a:spLocks noGrp="1"/>
          </p:cNvSpPr>
          <p:nvPr>
            <p:ph type="sldNum" sz="quarter" idx="12"/>
          </p:nvPr>
        </p:nvSpPr>
        <p:spPr/>
        <p:txBody>
          <a:bodyPr>
            <a:normAutofit/>
          </a:bodyPr>
          <a:lstStyle/>
          <a:p>
            <a:fld id="{48F63A3B-78C7-47BE-AE5E-E10140E04643}"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2609850"/>
            <a:ext cx="10515600" cy="1152525"/>
          </a:xfrm>
        </p:spPr>
        <p:txBody>
          <a:bodyPr anchor="ctr" anchorCtr="0">
            <a:normAutofit/>
          </a:bodyPr>
          <a:lstStyle>
            <a:lvl1pPr algn="ctr">
              <a:defRPr sz="4400"/>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831850" y="3789363"/>
            <a:ext cx="10515600" cy="592137"/>
          </a:xfrm>
        </p:spPr>
        <p:txBody>
          <a:bodyPr anchor="ctr" anchorCtr="0">
            <a:normAutofit/>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4" name="Date Placeholder 3"/>
          <p:cNvSpPr>
            <a:spLocks noGrp="1"/>
          </p:cNvSpPr>
          <p:nvPr>
            <p:ph type="dt" sz="half" idx="10"/>
          </p:nvPr>
        </p:nvSpPr>
        <p:spPr/>
        <p:txBody>
          <a:bodyPr>
            <a:normAutofit/>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normAutofit/>
          </a:bodyPr>
          <a:lstStyle/>
          <a:p>
            <a:endParaRPr lang="en-US" dirty="0"/>
          </a:p>
        </p:txBody>
      </p:sp>
      <p:sp>
        <p:nvSpPr>
          <p:cNvPr id="6" name="Slide Number Placeholder 5"/>
          <p:cNvSpPr>
            <a:spLocks noGrp="1"/>
          </p:cNvSpPr>
          <p:nvPr>
            <p:ph type="sldNum" sz="quarter" idx="12"/>
          </p:nvPr>
        </p:nvSpPr>
        <p:spPr/>
        <p:txBody>
          <a:bodyPr>
            <a:normAutofit/>
          </a:bodyPr>
          <a:lstStyle/>
          <a:p>
            <a:fld id="{48F63A3B-78C7-47BE-AE5E-E10140E04643}" type="slidenum">
              <a:rPr lang="en-US" dirty="0"/>
            </a:fld>
            <a:endParaRPr lang="en-US" dirty="0"/>
          </a:p>
        </p:txBody>
      </p:sp>
      <p:sp>
        <p:nvSpPr>
          <p:cNvPr id="7" name="文本框 6"/>
          <p:cNvSpPr txBox="1"/>
          <p:nvPr/>
        </p:nvSpPr>
        <p:spPr>
          <a:xfrm>
            <a:off x="1609963" y="3640596"/>
            <a:ext cx="8972074" cy="676800"/>
          </a:xfrm>
          <a:prstGeom prst="rect">
            <a:avLst/>
          </a:prstGeom>
          <a:blipFill dpi="0" rotWithShape="1">
            <a:blip r:embed="rId2"/>
            <a:srcRect/>
            <a:stretch>
              <a:fillRect t="-2000"/>
            </a:stretch>
          </a:blipFill>
        </p:spPr>
        <p:txBody>
          <a:bodyPr vert="horz" lIns="91440" tIns="45720" rIns="91440" bIns="45720" rtlCol="0" anchor="ctr">
            <a:normAutofit/>
          </a:bodyPr>
          <a:lstStyle>
            <a:defPPr>
              <a:defRPr lang="zh-CN"/>
            </a:defPPr>
            <a:lvl1pPr marL="0" indent="0" algn="ctr" defTabSz="914400" eaLnBrk="1" latinLnBrk="0" hangingPunct="1">
              <a:lnSpc>
                <a:spcPct val="90000"/>
              </a:lnSpc>
              <a:spcBef>
                <a:spcPts val="1000"/>
              </a:spcBef>
              <a:spcAft>
                <a:spcPts val="0"/>
              </a:spcAft>
              <a:buClr>
                <a:schemeClr val="accent4"/>
              </a:buClr>
              <a:buFont typeface="Wingdings" panose="05000000000000000000" pitchFamily="2" charset="2"/>
              <a:buNone/>
              <a:defRPr sz="1800">
                <a:latin typeface="+mn-lt"/>
                <a:ea typeface="+mn-ea"/>
              </a:defRPr>
            </a:lvl1pPr>
            <a:lvl2pPr indent="0" defTabSz="914400" eaLnBrk="1" latinLnBrk="0" hangingPunct="1">
              <a:lnSpc>
                <a:spcPct val="90000"/>
              </a:lnSpc>
              <a:spcBef>
                <a:spcPts val="500"/>
              </a:spcBef>
              <a:buFont typeface="Arial" panose="020B0604020202020204" pitchFamily="34" charset="0"/>
              <a:buNone/>
              <a:defRPr sz="2000">
                <a:solidFill>
                  <a:schemeClr val="tx1">
                    <a:tint val="75000"/>
                  </a:schemeClr>
                </a:solidFill>
                <a:latin typeface="+mn-lt"/>
                <a:ea typeface="+mn-ea"/>
              </a:defRPr>
            </a:lvl2pPr>
            <a:lvl3pPr indent="0" defTabSz="914400" eaLnBrk="1" latinLnBrk="0" hangingPunct="1">
              <a:lnSpc>
                <a:spcPct val="90000"/>
              </a:lnSpc>
              <a:spcBef>
                <a:spcPts val="500"/>
              </a:spcBef>
              <a:buFont typeface="Arial" panose="020B0604020202020204" pitchFamily="34" charset="0"/>
              <a:buNone/>
              <a:defRPr sz="1800">
                <a:solidFill>
                  <a:schemeClr val="tx1">
                    <a:tint val="75000"/>
                  </a:schemeClr>
                </a:solidFill>
                <a:latin typeface="+mn-lt"/>
                <a:ea typeface="+mn-ea"/>
              </a:defRPr>
            </a:lvl3pPr>
            <a:lvl4pPr indent="0" defTabSz="914400" eaLnBrk="1" latinLnBrk="0" hangingPunct="1">
              <a:lnSpc>
                <a:spcPct val="90000"/>
              </a:lnSpc>
              <a:spcBef>
                <a:spcPts val="500"/>
              </a:spcBef>
              <a:buFont typeface="Arial" panose="020B0604020202020204" pitchFamily="34" charset="0"/>
              <a:buNone/>
              <a:defRPr sz="1600">
                <a:solidFill>
                  <a:schemeClr val="tx1">
                    <a:tint val="75000"/>
                  </a:schemeClr>
                </a:solidFill>
                <a:latin typeface="+mn-lt"/>
                <a:ea typeface="+mn-ea"/>
              </a:defRPr>
            </a:lvl4pPr>
            <a:lvl5pPr indent="0" defTabSz="914400" eaLnBrk="1" latinLnBrk="0" hangingPunct="1">
              <a:lnSpc>
                <a:spcPct val="90000"/>
              </a:lnSpc>
              <a:spcBef>
                <a:spcPts val="500"/>
              </a:spcBef>
              <a:buFont typeface="Arial" panose="020B0604020202020204" pitchFamily="34" charset="0"/>
              <a:buNone/>
              <a:defRPr sz="1600">
                <a:solidFill>
                  <a:schemeClr val="tx1">
                    <a:tint val="75000"/>
                  </a:schemeClr>
                </a:solidFill>
                <a:latin typeface="+mn-lt"/>
                <a:ea typeface="+mn-ea"/>
              </a:defRPr>
            </a:lvl5pPr>
            <a:lvl6pPr indent="0">
              <a:lnSpc>
                <a:spcPct val="90000"/>
              </a:lnSpc>
              <a:spcBef>
                <a:spcPts val="500"/>
              </a:spcBef>
              <a:buFont typeface="Arial" panose="020B0604020202020204" pitchFamily="34" charset="0"/>
              <a:buNone/>
              <a:defRPr sz="1600">
                <a:solidFill>
                  <a:schemeClr val="tx1">
                    <a:tint val="75000"/>
                  </a:schemeClr>
                </a:solidFill>
                <a:latin typeface="+mn-lt"/>
                <a:ea typeface="+mn-ea"/>
              </a:defRPr>
            </a:lvl6pPr>
            <a:lvl7pPr indent="0">
              <a:lnSpc>
                <a:spcPct val="90000"/>
              </a:lnSpc>
              <a:spcBef>
                <a:spcPts val="500"/>
              </a:spcBef>
              <a:buFont typeface="Arial" panose="020B0604020202020204" pitchFamily="34" charset="0"/>
              <a:buNone/>
              <a:defRPr sz="1600">
                <a:solidFill>
                  <a:schemeClr val="tx1">
                    <a:tint val="75000"/>
                  </a:schemeClr>
                </a:solidFill>
                <a:latin typeface="+mn-lt"/>
                <a:ea typeface="+mn-ea"/>
              </a:defRPr>
            </a:lvl7pPr>
            <a:lvl8pPr indent="0">
              <a:lnSpc>
                <a:spcPct val="90000"/>
              </a:lnSpc>
              <a:spcBef>
                <a:spcPts val="500"/>
              </a:spcBef>
              <a:buFont typeface="Arial" panose="020B0604020202020204" pitchFamily="34" charset="0"/>
              <a:buNone/>
              <a:defRPr sz="1600">
                <a:solidFill>
                  <a:schemeClr val="tx1">
                    <a:tint val="75000"/>
                  </a:schemeClr>
                </a:solidFill>
                <a:latin typeface="+mn-lt"/>
                <a:ea typeface="+mn-ea"/>
              </a:defRPr>
            </a:lvl8pPr>
            <a:lvl9pPr indent="0">
              <a:lnSpc>
                <a:spcPct val="90000"/>
              </a:lnSpc>
              <a:spcBef>
                <a:spcPts val="500"/>
              </a:spcBef>
              <a:buFont typeface="Arial" panose="020B0604020202020204" pitchFamily="34" charset="0"/>
              <a:buNone/>
              <a:defRPr sz="1600">
                <a:solidFill>
                  <a:schemeClr val="tx1">
                    <a:tint val="75000"/>
                  </a:schemeClr>
                </a:solidFill>
                <a:latin typeface="+mn-lt"/>
                <a:ea typeface="+mn-ea"/>
              </a:defRPr>
            </a:lvl9p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927542"/>
            <a:ext cx="5181600" cy="4290378"/>
          </a:xfrm>
        </p:spPr>
        <p:txBody>
          <a:bodyPr>
            <a:normAutofit/>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172200" y="1927542"/>
            <a:ext cx="5181600" cy="4290378"/>
          </a:xfrm>
        </p:spPr>
        <p:txBody>
          <a:bodyPr>
            <a:normAutofit/>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normAutofit/>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normAutofit/>
          </a:bodyPr>
          <a:lstStyle/>
          <a:p>
            <a:endParaRPr lang="en-US" dirty="0"/>
          </a:p>
        </p:txBody>
      </p:sp>
      <p:sp>
        <p:nvSpPr>
          <p:cNvPr id="7" name="Slide Number Placeholder 6"/>
          <p:cNvSpPr>
            <a:spLocks noGrp="1"/>
          </p:cNvSpPr>
          <p:nvPr>
            <p:ph type="sldNum" sz="quarter" idx="12"/>
          </p:nvPr>
        </p:nvSpPr>
        <p:spPr/>
        <p:txBody>
          <a:bodyPr>
            <a:normAutofit/>
          </a:bodyPr>
          <a:lstStyle/>
          <a:p>
            <a:fld id="{48F63A3B-78C7-47BE-AE5E-E10140E04643}"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796415"/>
            <a:ext cx="5157787" cy="64770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839788" y="2505075"/>
            <a:ext cx="5157787" cy="3684588"/>
          </a:xfrm>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6172200" y="1796415"/>
            <a:ext cx="5183188" cy="64770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6172200" y="2505075"/>
            <a:ext cx="5183188" cy="3684588"/>
          </a:xfrm>
        </p:spPr>
        <p:txBody>
          <a:bodyPr>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normAutofit/>
          </a:bodyPr>
          <a:lstStyle/>
          <a:p>
            <a:fld id="{C764DE79-268F-4C1A-8933-263129D2AF90}" type="datetimeFigureOut">
              <a:rPr lang="en-US" dirty="0"/>
            </a:fld>
            <a:endParaRPr lang="en-US" dirty="0"/>
          </a:p>
        </p:txBody>
      </p:sp>
      <p:sp>
        <p:nvSpPr>
          <p:cNvPr id="8" name="Footer Placeholder 7"/>
          <p:cNvSpPr>
            <a:spLocks noGrp="1"/>
          </p:cNvSpPr>
          <p:nvPr>
            <p:ph type="ftr" sz="quarter" idx="11"/>
          </p:nvPr>
        </p:nvSpPr>
        <p:spPr/>
        <p:txBody>
          <a:bodyPr>
            <a:normAutofit/>
          </a:bodyPr>
          <a:lstStyle/>
          <a:p>
            <a:endParaRPr lang="en-US" dirty="0"/>
          </a:p>
        </p:txBody>
      </p:sp>
      <p:sp>
        <p:nvSpPr>
          <p:cNvPr id="9" name="Slide Number Placeholder 8"/>
          <p:cNvSpPr>
            <a:spLocks noGrp="1"/>
          </p:cNvSpPr>
          <p:nvPr>
            <p:ph type="sldNum" sz="quarter" idx="12"/>
          </p:nvPr>
        </p:nvSpPr>
        <p:spPr/>
        <p:txBody>
          <a:bodyPr>
            <a:normAutofit/>
          </a:bodyPr>
          <a:lstStyle/>
          <a:p>
            <a:fld id="{48F63A3B-78C7-47BE-AE5E-E10140E04643}"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7" name="平行四边形 2"/>
          <p:cNvSpPr>
            <a:spLocks noChangeArrowheads="1"/>
          </p:cNvSpPr>
          <p:nvPr>
            <p:custDataLst>
              <p:tags r:id="rId2"/>
            </p:custDataLst>
          </p:nvPr>
        </p:nvSpPr>
        <p:spPr bwMode="auto">
          <a:xfrm>
            <a:off x="2551113" y="2183131"/>
            <a:ext cx="7089775" cy="1517650"/>
          </a:xfrm>
          <a:prstGeom prst="parallelogram">
            <a:avLst>
              <a:gd name="adj" fmla="val 30552"/>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a:bodyPr>
          <a:lstStyle>
            <a:lvl1pPr algn="just">
              <a:lnSpc>
                <a:spcPct val="150000"/>
              </a:lnSpc>
              <a:spcBef>
                <a:spcPts val="1200"/>
              </a:spcBef>
              <a:spcAft>
                <a:spcPts val="600"/>
              </a:spcAft>
              <a:buClr>
                <a:schemeClr val="accent1"/>
              </a:buClr>
              <a:buSzPct val="60000"/>
              <a:buFont typeface="Wingdings" panose="05000000000000000000" pitchFamily="2" charset="2"/>
              <a:buChar char=""/>
              <a:defRPr>
                <a:solidFill>
                  <a:srgbClr val="4061AA"/>
                </a:solidFill>
                <a:latin typeface="Arial" panose="020B0604020202020204" pitchFamily="34" charset="0"/>
                <a:ea typeface="黑体" panose="02010609060101010101" pitchFamily="49" charset="-122"/>
              </a:defRPr>
            </a:lvl1pPr>
            <a:lvl2pPr marL="742950" indent="-285750" algn="just">
              <a:lnSpc>
                <a:spcPct val="150000"/>
              </a:lnSpc>
              <a:spcBef>
                <a:spcPts val="1200"/>
              </a:spcBef>
              <a:spcAft>
                <a:spcPts val="600"/>
              </a:spcAft>
              <a:buClr>
                <a:srgbClr val="A9B9DF"/>
              </a:buClr>
              <a:buFont typeface="幼圆" panose="02010509060101010101" pitchFamily="49" charset="-122"/>
              <a:buChar char=" "/>
              <a:defRPr sz="1400">
                <a:solidFill>
                  <a:srgbClr val="7D7D7D"/>
                </a:solidFill>
                <a:latin typeface="幼圆" panose="02010509060101010101" pitchFamily="49" charset="-122"/>
                <a:ea typeface="黑体" panose="02010609060101010101" pitchFamily="49"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幼圆" panose="02010509060101010101" pitchFamily="49" charset="-122"/>
              </a:defRPr>
            </a:lvl9pPr>
          </a:lstStyle>
          <a:p>
            <a:pPr algn="ctr">
              <a:spcBef>
                <a:spcPct val="0"/>
              </a:spcBef>
              <a:spcAft>
                <a:spcPct val="0"/>
              </a:spcAft>
              <a:buClrTx/>
              <a:buSzTx/>
              <a:buFont typeface="Arial" panose="020B0604020202020204" pitchFamily="34" charset="0"/>
              <a:buNone/>
            </a:pPr>
            <a:endParaRPr lang="zh-CN" altLang="en-US" sz="4800" b="1" dirty="0">
              <a:solidFill>
                <a:srgbClr val="FFFFFF"/>
              </a:solidFill>
              <a:latin typeface="+mj-lt"/>
              <a:ea typeface="+mj-ea"/>
              <a:cs typeface="+mj-cs"/>
            </a:endParaRPr>
          </a:p>
        </p:txBody>
      </p:sp>
      <p:sp>
        <p:nvSpPr>
          <p:cNvPr id="2" name="Title 1"/>
          <p:cNvSpPr>
            <a:spLocks noGrp="1"/>
          </p:cNvSpPr>
          <p:nvPr>
            <p:ph type="title" hasCustomPrompt="1"/>
          </p:nvPr>
        </p:nvSpPr>
        <p:spPr>
          <a:xfrm>
            <a:off x="2551113" y="2183130"/>
            <a:ext cx="7089775" cy="1517650"/>
          </a:xfrm>
          <a:noFill/>
        </p:spPr>
        <p:txBody>
          <a:bodyPr>
            <a:normAutofit/>
          </a:bodyPr>
          <a:lstStyle>
            <a:lvl1pPr algn="ctr">
              <a:defRPr sz="8000">
                <a:solidFill>
                  <a:schemeClr val="bg1"/>
                </a:solidFill>
              </a:defRPr>
            </a:lvl1pPr>
          </a:lstStyle>
          <a:p>
            <a:r>
              <a:rPr lang="zh-CN" altLang="en-US" dirty="0" smtClean="0"/>
              <a:t>编辑标题</a:t>
            </a:r>
            <a:endParaRPr lang="en-US" dirty="0"/>
          </a:p>
        </p:txBody>
      </p:sp>
      <p:sp>
        <p:nvSpPr>
          <p:cNvPr id="3" name="Date Placeholder 2"/>
          <p:cNvSpPr>
            <a:spLocks noGrp="1"/>
          </p:cNvSpPr>
          <p:nvPr>
            <p:ph type="dt" sz="half" idx="10"/>
          </p:nvPr>
        </p:nvSpPr>
        <p:spPr/>
        <p:txBody>
          <a:bodyPr>
            <a:normAutofit/>
          </a:bodyPr>
          <a:lstStyle/>
          <a:p>
            <a:fld id="{C764DE79-268F-4C1A-8933-263129D2AF90}" type="datetimeFigureOut">
              <a:rPr lang="en-US" dirty="0"/>
            </a:fld>
            <a:endParaRPr lang="en-US" dirty="0"/>
          </a:p>
        </p:txBody>
      </p:sp>
      <p:sp>
        <p:nvSpPr>
          <p:cNvPr id="4" name="Footer Placeholder 3"/>
          <p:cNvSpPr>
            <a:spLocks noGrp="1"/>
          </p:cNvSpPr>
          <p:nvPr>
            <p:ph type="ftr" sz="quarter" idx="11"/>
          </p:nvPr>
        </p:nvSpPr>
        <p:spPr/>
        <p:txBody>
          <a:bodyPr>
            <a:normAutofit/>
          </a:bodyPr>
          <a:lstStyle/>
          <a:p>
            <a:endParaRPr lang="en-US" dirty="0"/>
          </a:p>
        </p:txBody>
      </p:sp>
      <p:sp>
        <p:nvSpPr>
          <p:cNvPr id="5" name="Slide Number Placeholder 4"/>
          <p:cNvSpPr>
            <a:spLocks noGrp="1"/>
          </p:cNvSpPr>
          <p:nvPr>
            <p:ph type="sldNum" sz="quarter" idx="12"/>
          </p:nvPr>
        </p:nvSpPr>
        <p:spPr/>
        <p:txBody>
          <a:bodyPr>
            <a:normAutofit/>
          </a:bodyPr>
          <a:lstStyle/>
          <a:p>
            <a:fld id="{48F63A3B-78C7-47BE-AE5E-E10140E04643}" type="slidenum">
              <a:rPr lang="en-US" dirty="0"/>
            </a:fld>
            <a:endParaRPr lang="en-US" dirty="0"/>
          </a:p>
        </p:txBody>
      </p:sp>
      <p:sp>
        <p:nvSpPr>
          <p:cNvPr id="6" name="平行四边形 3"/>
          <p:cNvSpPr>
            <a:spLocks noChangeArrowheads="1"/>
          </p:cNvSpPr>
          <p:nvPr/>
        </p:nvSpPr>
        <p:spPr bwMode="auto">
          <a:xfrm>
            <a:off x="3655485" y="3822700"/>
            <a:ext cx="8536516" cy="425450"/>
          </a:xfrm>
          <a:prstGeom prst="parallelogram">
            <a:avLst>
              <a:gd name="adj" fmla="val 0"/>
            </a:avLst>
          </a:prstGeom>
          <a:solidFill>
            <a:schemeClr val="accent4"/>
          </a:solidFill>
          <a:ln>
            <a:noFill/>
          </a:ln>
        </p:spPr>
        <p:txBody>
          <a:bodyPr anchor="ctr">
            <a:normAutofit lnSpcReduction="10000"/>
          </a:bodyPr>
          <a:lstStyle>
            <a:lvl1pPr algn="just">
              <a:lnSpc>
                <a:spcPct val="110000"/>
              </a:lnSpc>
              <a:spcBef>
                <a:spcPts val="600"/>
              </a:spcBef>
              <a:buClr>
                <a:schemeClr val="accent1"/>
              </a:buClr>
              <a:buSzPct val="80000"/>
              <a:buFont typeface="Wingdings" panose="05000000000000000000" pitchFamily="2" charset="2"/>
              <a:buChar char=""/>
              <a:defRPr sz="2400">
                <a:solidFill>
                  <a:schemeClr val="accent1"/>
                </a:solidFill>
                <a:latin typeface="幼圆" panose="02010509060101010101" pitchFamily="49" charset="-122"/>
                <a:ea typeface="黑体" panose="02010609060101010101" pitchFamily="49" charset="-122"/>
              </a:defRPr>
            </a:lvl1pPr>
            <a:lvl2pPr marL="742950" indent="-285750" algn="just">
              <a:lnSpc>
                <a:spcPct val="120000"/>
              </a:lnSpc>
              <a:spcAft>
                <a:spcPts val="600"/>
              </a:spcAft>
              <a:buClr>
                <a:srgbClr val="83BBDD"/>
              </a:buClr>
              <a:buFont typeface="幼圆" panose="02010509060101010101" pitchFamily="49" charset="-122"/>
              <a:buChar char=" "/>
              <a:defRPr sz="1600">
                <a:solidFill>
                  <a:schemeClr val="tx1"/>
                </a:solidFill>
                <a:latin typeface="幼圆" panose="02010509060101010101" pitchFamily="49" charset="-122"/>
                <a:ea typeface="黑体" panose="02010609060101010101" pitchFamily="49" charset="-122"/>
              </a:defRPr>
            </a:lvl2pPr>
            <a:lvl3pPr marL="1143000" indent="-228600">
              <a:lnSpc>
                <a:spcPct val="90000"/>
              </a:lnSpc>
              <a:spcBef>
                <a:spcPts val="500"/>
              </a:spcBef>
              <a:buChar char="•"/>
              <a:defRPr sz="2000">
                <a:solidFill>
                  <a:schemeClr val="tx1"/>
                </a:solidFill>
                <a:latin typeface="Arial" panose="020B0604020202020204" pitchFamily="34" charset="0"/>
                <a:ea typeface="幼圆" panose="02010509060101010101" pitchFamily="49" charset="-122"/>
              </a:defRPr>
            </a:lvl3pPr>
            <a:lvl4pPr marL="1600200" indent="-228600">
              <a:lnSpc>
                <a:spcPct val="90000"/>
              </a:lnSpc>
              <a:spcBef>
                <a:spcPts val="500"/>
              </a:spcBef>
              <a:buChar char="•"/>
              <a:defRPr>
                <a:solidFill>
                  <a:schemeClr val="tx1"/>
                </a:solidFill>
                <a:latin typeface="Arial" panose="020B0604020202020204" pitchFamily="34" charset="0"/>
                <a:ea typeface="幼圆" panose="02010509060101010101" pitchFamily="49" charset="-122"/>
              </a:defRPr>
            </a:lvl4pPr>
            <a:lvl5pPr marL="2057400" indent="-228600">
              <a:lnSpc>
                <a:spcPct val="90000"/>
              </a:lnSpc>
              <a:spcBef>
                <a:spcPts val="500"/>
              </a:spcBef>
              <a:buChar char="•"/>
              <a:defRPr>
                <a:solidFill>
                  <a:schemeClr val="tx1"/>
                </a:solidFill>
                <a:latin typeface="Arial" panose="020B060402020202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幼圆" panose="02010509060101010101" pitchFamily="49" charset="-122"/>
              </a:defRPr>
            </a:lvl9pPr>
          </a:lstStyle>
          <a:p>
            <a:pPr algn="ctr" eaLnBrk="1" hangingPunct="1">
              <a:spcBef>
                <a:spcPct val="0"/>
              </a:spcBef>
              <a:buClrTx/>
              <a:buSzTx/>
              <a:buFont typeface="Wingdings" panose="05000000000000000000" pitchFamily="2" charset="2"/>
              <a:buNone/>
              <a:defRPr/>
            </a:pPr>
            <a:endParaRPr lang="zh-CN" altLang="zh-CN" sz="1600" smtClean="0">
              <a:solidFill>
                <a:srgbClr val="ACD1E8"/>
              </a:solidFill>
              <a:ea typeface="幼圆" panose="02010509060101010101" pitchFamily="49"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normAutofit/>
          </a:bodyPr>
          <a:lstStyle/>
          <a:p>
            <a:fld id="{C764DE79-268F-4C1A-8933-263129D2AF90}" type="datetimeFigureOut">
              <a:rPr lang="en-US" dirty="0"/>
            </a:fld>
            <a:endParaRPr lang="en-US" dirty="0"/>
          </a:p>
        </p:txBody>
      </p:sp>
      <p:sp>
        <p:nvSpPr>
          <p:cNvPr id="3" name="Footer Placeholder 2"/>
          <p:cNvSpPr>
            <a:spLocks noGrp="1"/>
          </p:cNvSpPr>
          <p:nvPr>
            <p:ph type="ftr" sz="quarter" idx="11"/>
          </p:nvPr>
        </p:nvSpPr>
        <p:spPr/>
        <p:txBody>
          <a:bodyPr>
            <a:normAutofit/>
          </a:bodyPr>
          <a:lstStyle/>
          <a:p>
            <a:endParaRPr lang="en-US" dirty="0"/>
          </a:p>
        </p:txBody>
      </p:sp>
      <p:sp>
        <p:nvSpPr>
          <p:cNvPr id="4" name="Slide Number Placeholder 3"/>
          <p:cNvSpPr>
            <a:spLocks noGrp="1"/>
          </p:cNvSpPr>
          <p:nvPr>
            <p:ph type="sldNum" sz="quarter" idx="12"/>
          </p:nvPr>
        </p:nvSpPr>
        <p:spPr/>
        <p:txBody>
          <a:bodyPr>
            <a:normAutofit/>
          </a:bodyPr>
          <a:lstStyle/>
          <a:p>
            <a:fld id="{48F63A3B-78C7-47BE-AE5E-E10140E04643}"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normAutofit/>
          </a:bodyPr>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normAutofit/>
          </a:bodyPr>
          <a:lstStyle/>
          <a:p>
            <a:fld id="{C764DE79-268F-4C1A-8933-263129D2AF90}" type="datetimeFigureOut">
              <a:rPr lang="en-US" dirty="0"/>
            </a:fld>
            <a:endParaRPr lang="en-US" dirty="0"/>
          </a:p>
        </p:txBody>
      </p:sp>
      <p:sp>
        <p:nvSpPr>
          <p:cNvPr id="6" name="Footer Placeholder 5"/>
          <p:cNvSpPr>
            <a:spLocks noGrp="1"/>
          </p:cNvSpPr>
          <p:nvPr>
            <p:ph type="ftr" sz="quarter" idx="11"/>
          </p:nvPr>
        </p:nvSpPr>
        <p:spPr/>
        <p:txBody>
          <a:bodyPr>
            <a:normAutofit/>
          </a:bodyPr>
          <a:lstStyle/>
          <a:p>
            <a:endParaRPr lang="en-US" dirty="0"/>
          </a:p>
        </p:txBody>
      </p:sp>
      <p:sp>
        <p:nvSpPr>
          <p:cNvPr id="7" name="Slide Number Placeholder 6"/>
          <p:cNvSpPr>
            <a:spLocks noGrp="1"/>
          </p:cNvSpPr>
          <p:nvPr>
            <p:ph type="sldNum" sz="quarter" idx="12"/>
          </p:nvPr>
        </p:nvSpPr>
        <p:spPr/>
        <p:txBody>
          <a:bodyPr>
            <a:normAutofit/>
          </a:bodyPr>
          <a:lstStyle/>
          <a:p>
            <a:fld id="{48F63A3B-78C7-47BE-AE5E-E10140E04643}"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10180320" y="1036319"/>
            <a:ext cx="1173480" cy="5140643"/>
          </a:xfrm>
        </p:spPr>
        <p:txBody>
          <a:bodyPr vert="eaVert">
            <a:normAutofit/>
          </a:bodyPr>
          <a:lstStyle/>
          <a:p>
            <a:r>
              <a:rPr lang="zh-CN" altLang="en-US" dirty="0" smtClean="0"/>
              <a:t>编辑标题</a:t>
            </a:r>
            <a:endParaRPr lang="en-US" dirty="0"/>
          </a:p>
        </p:txBody>
      </p:sp>
      <p:sp>
        <p:nvSpPr>
          <p:cNvPr id="3" name="Vertical Text Placeholder 2"/>
          <p:cNvSpPr>
            <a:spLocks noGrp="1"/>
          </p:cNvSpPr>
          <p:nvPr>
            <p:ph type="body" orient="vert" idx="1"/>
          </p:nvPr>
        </p:nvSpPr>
        <p:spPr>
          <a:xfrm>
            <a:off x="838200" y="1036319"/>
            <a:ext cx="9235440" cy="5140643"/>
          </a:xfrm>
        </p:spPr>
        <p:txBody>
          <a:bodyPr vert="eaVert">
            <a:normAutofit/>
          </a:bodyPr>
          <a:lstStyle/>
          <a:p>
            <a:pPr lvl="0"/>
            <a:r>
              <a:rPr lang="zh-CN" altLang="en-US" smtClean="0"/>
              <a:t>单击此处编辑母版文本样式</a:t>
            </a:r>
            <a:endParaRPr lang="zh-CN" altLang="en-US"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10"/>
          </p:nvPr>
        </p:nvSpPr>
        <p:spPr/>
        <p:txBody>
          <a:bodyPr>
            <a:normAutofit/>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normAutofit/>
          </a:bodyPr>
          <a:lstStyle/>
          <a:p>
            <a:endParaRPr lang="en-US" dirty="0"/>
          </a:p>
        </p:txBody>
      </p:sp>
      <p:sp>
        <p:nvSpPr>
          <p:cNvPr id="6" name="Slide Number Placeholder 5"/>
          <p:cNvSpPr>
            <a:spLocks noGrp="1"/>
          </p:cNvSpPr>
          <p:nvPr>
            <p:ph type="sldNum" sz="quarter" idx="12"/>
          </p:nvPr>
        </p:nvSpPr>
        <p:spPr/>
        <p:txBody>
          <a:bodyPr>
            <a:normAutofit/>
          </a:bodyPr>
          <a:lstStyle/>
          <a:p>
            <a:fld id="{48F63A3B-78C7-47BE-AE5E-E10140E04643}"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image" Target="../media/image3.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1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176" y="0"/>
            <a:ext cx="12195175"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custDataLst>
              <p:tags r:id="rId12"/>
            </p:custDataLst>
          </p:nvPr>
        </p:nvSpPr>
        <p:spPr>
          <a:xfrm>
            <a:off x="838200" y="568960"/>
            <a:ext cx="10515600" cy="1121728"/>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800">
                <a:solidFill>
                  <a:schemeClr val="tx1">
                    <a:tint val="75000"/>
                  </a:schemeClr>
                </a:solidFill>
              </a:defRPr>
            </a:lvl1pPr>
          </a:lstStyle>
          <a:p>
            <a:pPr>
              <a:defRPr/>
            </a:pPr>
            <a:fld id="{2E62FA2D-8AD8-4839-8284-DBE6C369225F}" type="datetimeFigureOut">
              <a:rPr lang="zh-CN" alt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800">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Autofit/>
          </a:bodyPr>
          <a:lstStyle>
            <a:lvl1pPr algn="r">
              <a:defRPr sz="1800">
                <a:solidFill>
                  <a:schemeClr val="tx1">
                    <a:tint val="75000"/>
                  </a:schemeClr>
                </a:solidFill>
              </a:defRPr>
            </a:lvl1pPr>
          </a:lstStyle>
          <a:p>
            <a:pPr>
              <a:defRPr/>
            </a:pPr>
            <a:fld id="{519A5171-AC11-41CE-8B52-CDB574A4F0EB}" type="slidenum">
              <a:rPr lang="zh-CN" alt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b="1" kern="1200">
          <a:solidFill>
            <a:schemeClr val="accent1">
              <a:lumMod val="50000"/>
            </a:schemeClr>
          </a:solidFill>
          <a:effectLst>
            <a:glow rad="139700">
              <a:srgbClr val="60A8FF">
                <a:alpha val="14902"/>
              </a:srgbClr>
            </a:glow>
          </a:effectLst>
          <a:latin typeface="+mj-lt"/>
          <a:ea typeface="+mj-ea"/>
          <a:cs typeface="+mj-cs"/>
        </a:defRPr>
      </a:lvl1pPr>
    </p:titleStyle>
    <p:bodyStyle>
      <a:lvl1pPr marL="342900" indent="-342900" algn="l" defTabSz="914400" rtl="0" eaLnBrk="1" latinLnBrk="0" hangingPunct="1">
        <a:lnSpc>
          <a:spcPct val="90000"/>
        </a:lnSpc>
        <a:spcBef>
          <a:spcPts val="1000"/>
        </a:spcBef>
        <a:buClr>
          <a:schemeClr val="accent2">
            <a:lumMod val="75000"/>
          </a:schemeClr>
        </a:buClr>
        <a:buFont typeface="Wingdings" panose="05000000000000000000" pitchFamily="2" charset="2"/>
        <a:buChar char="m"/>
        <a:defRPr sz="2400" kern="1200">
          <a:solidFill>
            <a:schemeClr val="accent2">
              <a:lumMod val="75000"/>
            </a:schemeClr>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6.xml"/><Relationship Id="rId3" Type="http://schemas.openxmlformats.org/officeDocument/2006/relationships/image" Target="../media/image4.jpeg"/><Relationship Id="rId2" Type="http://schemas.openxmlformats.org/officeDocument/2006/relationships/tags" Target="../tags/tag35.xml"/><Relationship Id="rId1" Type="http://schemas.openxmlformats.org/officeDocument/2006/relationships/tags" Target="../tags/tag34.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s>
</file>

<file path=ppt/slides/_rels/slide13.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2.xml"/><Relationship Id="rId4" Type="http://schemas.openxmlformats.org/officeDocument/2006/relationships/image" Target="../media/image6.wmf"/><Relationship Id="rId3" Type="http://schemas.openxmlformats.org/officeDocument/2006/relationships/oleObject" Target="../embeddings/oleObject2.bin"/><Relationship Id="rId2" Type="http://schemas.openxmlformats.org/officeDocument/2006/relationships/image" Target="../media/image5.wmf"/><Relationship Id="rId1"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7.wmf"/><Relationship Id="rId1"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1.wmf"/><Relationship Id="rId7" Type="http://schemas.openxmlformats.org/officeDocument/2006/relationships/oleObject" Target="../embeddings/oleObject7.bin"/><Relationship Id="rId6" Type="http://schemas.openxmlformats.org/officeDocument/2006/relationships/image" Target="../media/image10.wmf"/><Relationship Id="rId5" Type="http://schemas.openxmlformats.org/officeDocument/2006/relationships/oleObject" Target="../embeddings/oleObject6.bin"/><Relationship Id="rId4" Type="http://schemas.openxmlformats.org/officeDocument/2006/relationships/image" Target="../media/image9.wmf"/><Relationship Id="rId3" Type="http://schemas.openxmlformats.org/officeDocument/2006/relationships/oleObject" Target="../embeddings/oleObject5.bin"/><Relationship Id="rId2" Type="http://schemas.openxmlformats.org/officeDocument/2006/relationships/image" Target="../media/image8.wmf"/><Relationship Id="rId10" Type="http://schemas.openxmlformats.org/officeDocument/2006/relationships/vmlDrawing" Target="../drawings/vmlDrawing3.vml"/><Relationship Id="rId1"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8" Type="http://schemas.openxmlformats.org/officeDocument/2006/relationships/vmlDrawing" Target="../drawings/vmlDrawing4.vml"/><Relationship Id="rId7"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oleObject" Target="../embeddings/oleObject10.bin"/><Relationship Id="rId4" Type="http://schemas.openxmlformats.org/officeDocument/2006/relationships/image" Target="../media/image13.wmf"/><Relationship Id="rId3" Type="http://schemas.openxmlformats.org/officeDocument/2006/relationships/oleObject" Target="../embeddings/oleObject9.bin"/><Relationship Id="rId2" Type="http://schemas.openxmlformats.org/officeDocument/2006/relationships/image" Target="../media/image12.wmf"/><Relationship Id="rId1"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2.xml"/><Relationship Id="rId4" Type="http://schemas.openxmlformats.org/officeDocument/2006/relationships/image" Target="../media/image16.wmf"/><Relationship Id="rId3" Type="http://schemas.openxmlformats.org/officeDocument/2006/relationships/oleObject" Target="../embeddings/oleObject12.bin"/><Relationship Id="rId2" Type="http://schemas.openxmlformats.org/officeDocument/2006/relationships/image" Target="../media/image15.wmf"/><Relationship Id="rId1"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8" Type="http://schemas.openxmlformats.org/officeDocument/2006/relationships/vmlDrawing" Target="../drawings/vmlDrawing6.vml"/><Relationship Id="rId7" Type="http://schemas.openxmlformats.org/officeDocument/2006/relationships/slideLayout" Target="../slideLayouts/slideLayout2.xml"/><Relationship Id="rId6" Type="http://schemas.openxmlformats.org/officeDocument/2006/relationships/image" Target="../media/image19.wmf"/><Relationship Id="rId5" Type="http://schemas.openxmlformats.org/officeDocument/2006/relationships/oleObject" Target="../embeddings/oleObject15.bin"/><Relationship Id="rId4" Type="http://schemas.openxmlformats.org/officeDocument/2006/relationships/image" Target="../media/image18.wmf"/><Relationship Id="rId3" Type="http://schemas.openxmlformats.org/officeDocument/2006/relationships/oleObject" Target="../embeddings/oleObject14.bin"/><Relationship Id="rId2" Type="http://schemas.openxmlformats.org/officeDocument/2006/relationships/image" Target="../media/image17.wmf"/><Relationship Id="rId1"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2"/>
          <p:cNvSpPr>
            <a:spLocks noGrp="1" noChangeArrowheads="1"/>
          </p:cNvSpPr>
          <p:nvPr>
            <p:custDataLst>
              <p:tags r:id="rId1"/>
            </p:custDataLst>
          </p:nvPr>
        </p:nvSpPr>
        <p:spPr>
          <a:xfrm>
            <a:off x="1386840" y="2204901"/>
            <a:ext cx="9144000" cy="848179"/>
          </a:xfrm>
          <a:prstGeom prst="rect">
            <a:avLst/>
          </a:prstGeom>
        </p:spPr>
        <p:txBody>
          <a:bodyPr vert="horz" wrap="square" lIns="91440" tIns="45720" rIns="91440" bIns="45720" rtlCol="0" anchor="ctr" anchorCtr="0">
            <a:normAutofit/>
          </a:bodyPr>
          <a:lstStyle>
            <a:lvl1pPr algn="ctr" defTabSz="914400" rtl="0" eaLnBrk="1" latinLnBrk="0" hangingPunct="1">
              <a:lnSpc>
                <a:spcPct val="90000"/>
              </a:lnSpc>
              <a:spcBef>
                <a:spcPct val="0"/>
              </a:spcBef>
              <a:buNone/>
              <a:defRPr sz="4800" b="1" kern="1200">
                <a:solidFill>
                  <a:srgbClr val="887DCD">
                    <a:lumMod val="50000"/>
                  </a:srgbClr>
                </a:solidFill>
                <a:effectLst>
                  <a:glow rad="139700">
                    <a:srgbClr val="60A8FF">
                      <a:alpha val="14902"/>
                    </a:srgbClr>
                  </a:glow>
                </a:effectLst>
                <a:latin typeface="+mj-lt"/>
                <a:ea typeface="+mj-ea"/>
                <a:cs typeface="+mj-cs"/>
              </a:defRPr>
            </a:lvl1pPr>
          </a:lstStyle>
          <a:p>
            <a:pPr>
              <a:spcAft>
                <a:spcPts val="0"/>
              </a:spcAft>
              <a:defRPr/>
            </a:pPr>
            <a:r>
              <a:rPr lang="en-US" altLang="zh-CN" sz="5400" dirty="0">
                <a:solidFill>
                  <a:srgbClr val="FF0000"/>
                </a:solidFill>
              </a:rPr>
              <a:t>如何</a:t>
            </a:r>
            <a:r>
              <a:rPr lang="zh-CN" altLang="en-US" sz="5400" dirty="0">
                <a:solidFill>
                  <a:srgbClr val="FF0000"/>
                </a:solidFill>
              </a:rPr>
              <a:t>搞好</a:t>
            </a:r>
            <a:r>
              <a:rPr lang="en-US" altLang="zh-CN" sz="5400" dirty="0">
                <a:solidFill>
                  <a:srgbClr val="FF0000"/>
                </a:solidFill>
              </a:rPr>
              <a:t>大学数学的教学</a:t>
            </a:r>
            <a:endParaRPr lang="en-US" altLang="zh-CN" sz="5400" dirty="0">
              <a:solidFill>
                <a:srgbClr val="FF0000"/>
              </a:solidFill>
            </a:endParaRPr>
          </a:p>
        </p:txBody>
      </p:sp>
      <p:sp>
        <p:nvSpPr>
          <p:cNvPr id="4099" name="Rectangle 3"/>
          <p:cNvSpPr>
            <a:spLocks noGrp="1" noChangeArrowheads="1"/>
          </p:cNvSpPr>
          <p:nvPr>
            <p:custDataLst>
              <p:tags r:id="rId2"/>
            </p:custDataLst>
          </p:nvPr>
        </p:nvSpPr>
        <p:spPr>
          <a:xfrm>
            <a:off x="2547079" y="5108169"/>
            <a:ext cx="7097480" cy="539596"/>
          </a:xfrm>
          <a:prstGeom prst="rect">
            <a:avLst/>
          </a:prstGeom>
        </p:spPr>
        <p:txBody>
          <a:bodyPr vert="horz" wrap="square" lIns="91440" tIns="45720" rIns="91440" bIns="45720" rtlCol="0" anchor="t" anchorCtr="0">
            <a:noAutofit/>
          </a:bodyPr>
          <a:lstStyle>
            <a:lvl1pPr marL="0" indent="0" algn="ctr" defTabSz="914400" rtl="0" eaLnBrk="1" latinLnBrk="0" hangingPunct="1">
              <a:lnSpc>
                <a:spcPct val="90000"/>
              </a:lnSpc>
              <a:spcBef>
                <a:spcPts val="1000"/>
              </a:spcBef>
              <a:buClr>
                <a:srgbClr val="6F8BC9">
                  <a:lumMod val="75000"/>
                </a:srgbClr>
              </a:buClr>
              <a:buFont typeface="Wingdings" panose="05000000000000000000" pitchFamily="2" charset="2"/>
              <a:buNone/>
              <a:defRPr sz="2400" kern="1200">
                <a:solidFill>
                  <a:srgbClr val="FFFFFF">
                    <a:lumMod val="65000"/>
                  </a:srgb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47494B"/>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47494B"/>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47494B"/>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rgbClr val="47494B"/>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rgbClr val="47494B"/>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rgbClr val="47494B"/>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rgbClr val="47494B"/>
                </a:solidFill>
                <a:latin typeface="+mn-lt"/>
                <a:ea typeface="+mn-ea"/>
                <a:cs typeface="+mn-cs"/>
              </a:defRPr>
            </a:lvl9pPr>
          </a:lstStyle>
          <a:p>
            <a:pPr>
              <a:defRPr/>
            </a:pPr>
            <a:r>
              <a:rPr lang="en-US" altLang="zh-CN" sz="3600" dirty="0" smtClean="0"/>
              <a:t>吉林大学数学学院  李辉来</a:t>
            </a:r>
            <a:endParaRPr lang="en-US" altLang="zh-CN" sz="3600" dirty="0" smtClean="0"/>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custDataLst>
              <p:tags r:id="rId1"/>
            </p:custDataLst>
          </p:nvPr>
        </p:nvSpPr>
        <p:spPr>
          <a:xfrm>
            <a:off x="838200" y="568960"/>
            <a:ext cx="10515600" cy="11217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887DCD">
                    <a:lumMod val="50000"/>
                  </a:srgbClr>
                </a:solidFill>
                <a:effectLst>
                  <a:glow rad="139700">
                    <a:srgbClr val="60A8FF">
                      <a:alpha val="14902"/>
                    </a:srgbClr>
                  </a:glow>
                </a:effectLst>
                <a:latin typeface="+mj-lt"/>
                <a:ea typeface="+mj-ea"/>
                <a:cs typeface="+mj-cs"/>
              </a:defRPr>
            </a:lvl1pPr>
          </a:lstStyle>
          <a:p>
            <a:r>
              <a:rPr lang="zh-CN" altLang="en-US" smtClean="0">
                <a:sym typeface="+mn-ea"/>
              </a:rPr>
              <a:t>三、如何搞好</a:t>
            </a:r>
            <a:r>
              <a:rPr lang="en-US" altLang="zh-CN" smtClean="0">
                <a:sym typeface="+mn-ea"/>
              </a:rPr>
              <a:t>大学数学</a:t>
            </a:r>
            <a:r>
              <a:rPr lang="zh-CN" smtClean="0">
                <a:sym typeface="+mn-ea"/>
              </a:rPr>
              <a:t>教学</a:t>
            </a:r>
            <a:endParaRPr lang="zh-CN"/>
          </a:p>
        </p:txBody>
      </p:sp>
      <p:sp>
        <p:nvSpPr>
          <p:cNvPr id="5" name="内容占位符 4"/>
          <p:cNvSpPr>
            <a:spLocks noGrp="1"/>
          </p:cNvSpPr>
          <p:nvPr>
            <p:custDataLst>
              <p:tags r:id="rId2"/>
            </p:custDataLst>
          </p:nvPr>
        </p:nvSpPr>
        <p:spPr>
          <a:xfrm>
            <a:off x="838200" y="1871025"/>
            <a:ext cx="10515600" cy="4316415"/>
          </a:xfrm>
          <a:prstGeom prst="rect">
            <a:avLst/>
          </a:prstGeom>
        </p:spPr>
        <p:txBody>
          <a:bodyPr vert="horz" lIns="91440" tIns="45720" rIns="91440" bIns="45720" rtlCol="0"/>
          <a:lstStyle>
            <a:lvl1pPr marL="0" indent="0" algn="l" defTabSz="914400" rtl="0" eaLnBrk="1" latinLnBrk="0" hangingPunct="1">
              <a:lnSpc>
                <a:spcPct val="90000"/>
              </a:lnSpc>
              <a:spcBef>
                <a:spcPts val="1000"/>
              </a:spcBef>
              <a:buClr>
                <a:srgbClr val="6F8BC9">
                  <a:lumMod val="75000"/>
                </a:srgbClr>
              </a:buClr>
              <a:buFont typeface="Arial" panose="020B0604020202020204" pitchFamily="34" charset="0"/>
              <a:buNone/>
              <a:defRPr sz="2400" kern="1200">
                <a:solidFill>
                  <a:srgbClr val="47494B"/>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47494B"/>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9pPr>
          </a:lstStyle>
          <a:p>
            <a:pPr>
              <a:lnSpc>
                <a:spcPct val="150000"/>
              </a:lnSpc>
            </a:pPr>
            <a:r>
              <a:rPr lang="zh-CN" sz="1800" smtClean="0">
                <a:sym typeface="+mn-ea"/>
              </a:rPr>
              <a:t>使用软件。应当学习并熟练掌握一种数学软件：</a:t>
            </a:r>
            <a:r>
              <a:rPr lang="en-US" altLang="zh-CN" sz="1800" smtClean="0">
                <a:sym typeface="+mn-ea"/>
              </a:rPr>
              <a:t>Mathematica, Maple, Matlab, SASS</a:t>
            </a:r>
            <a:r>
              <a:rPr lang="zh-CN" altLang="en-US" sz="1800" smtClean="0">
                <a:sym typeface="+mn-ea"/>
              </a:rPr>
              <a:t>。把大量繁杂的计算可以教授学生使用数学软件完成。</a:t>
            </a:r>
            <a:endParaRPr lang="zh-CN" altLang="en-US" sz="1800" smtClean="0">
              <a:sym typeface="+mn-ea"/>
            </a:endParaRPr>
          </a:p>
          <a:p>
            <a:pPr>
              <a:lnSpc>
                <a:spcPct val="150000"/>
              </a:lnSpc>
            </a:pPr>
            <a:r>
              <a:rPr lang="zh-CN" altLang="en-US" sz="1800" smtClean="0">
                <a:sym typeface="+mn-ea"/>
              </a:rPr>
              <a:t>阅读书籍。数学史方面</a:t>
            </a:r>
            <a:endParaRPr lang="zh-CN" altLang="en-US" sz="1800" smtClean="0">
              <a:sym typeface="+mn-ea"/>
            </a:endParaRPr>
          </a:p>
          <a:p>
            <a:pPr marL="285750" indent="-285750">
              <a:lnSpc>
                <a:spcPct val="150000"/>
              </a:lnSpc>
              <a:buFont typeface="Wingdings" panose="05000000000000000000" charset="0"/>
              <a:buChar char="l"/>
            </a:pPr>
            <a:r>
              <a:rPr lang="zh-CN" altLang="en-US" sz="1800" smtClean="0">
                <a:sym typeface="+mn-ea"/>
              </a:rPr>
              <a:t>《古今数学思想》，美国教授M.Klein。</a:t>
            </a:r>
            <a:endParaRPr lang="zh-CN" altLang="en-US" sz="1800" smtClean="0">
              <a:sym typeface="+mn-ea"/>
            </a:endParaRPr>
          </a:p>
          <a:p>
            <a:pPr marL="285750" indent="-285750">
              <a:lnSpc>
                <a:spcPct val="150000"/>
              </a:lnSpc>
              <a:buFont typeface="Wingdings" panose="05000000000000000000" charset="0"/>
              <a:buChar char="l"/>
            </a:pPr>
            <a:r>
              <a:rPr lang="zh-CN" altLang="en-US" sz="1800" smtClean="0">
                <a:sym typeface="+mn-ea"/>
              </a:rPr>
              <a:t>《数学史》，英国博士Scott。 </a:t>
            </a:r>
            <a:endParaRPr lang="zh-CN" altLang="en-US" sz="1800" smtClean="0">
              <a:sym typeface="+mn-ea"/>
            </a:endParaRPr>
          </a:p>
          <a:p>
            <a:pPr marL="285750" indent="-285750">
              <a:lnSpc>
                <a:spcPct val="150000"/>
              </a:lnSpc>
              <a:buFont typeface="Wingdings" panose="05000000000000000000" charset="0"/>
              <a:buChar char="l"/>
            </a:pPr>
            <a:r>
              <a:rPr lang="zh-CN" altLang="en-US" sz="1800" smtClean="0">
                <a:sym typeface="+mn-ea"/>
              </a:rPr>
              <a:t>《数学简史》，美国数学家Stuik,精炼，独特。该书薄薄不足300页。</a:t>
            </a:r>
            <a:endParaRPr lang="zh-CN" altLang="en-US" sz="1800" smtClean="0">
              <a:sym typeface="+mn-ea"/>
            </a:endParaRPr>
          </a:p>
          <a:p>
            <a:pPr marL="285750" indent="-285750">
              <a:lnSpc>
                <a:spcPct val="150000"/>
              </a:lnSpc>
              <a:buFont typeface="Wingdings" panose="05000000000000000000" charset="0"/>
              <a:buChar char="l"/>
            </a:pPr>
            <a:r>
              <a:rPr lang="zh-CN" altLang="en-US" sz="1800" smtClean="0">
                <a:sym typeface="+mn-ea"/>
              </a:rPr>
              <a:t> 《数学史概论》，数学史专家李文林，该书有一些其它书没有的数学家轶事。 </a:t>
            </a:r>
            <a:endParaRPr lang="zh-CN" altLang="en-US" sz="1800" smtClean="0">
              <a:sym typeface="+mn-ea"/>
            </a:endParaRPr>
          </a:p>
          <a:p>
            <a:pPr marL="285750" indent="-285750">
              <a:lnSpc>
                <a:spcPct val="150000"/>
              </a:lnSpc>
              <a:buFont typeface="Wingdings" panose="05000000000000000000" charset="0"/>
              <a:buChar char="l"/>
            </a:pPr>
            <a:r>
              <a:rPr lang="zh-CN" altLang="en-US" sz="1800" smtClean="0">
                <a:sym typeface="+mn-ea"/>
              </a:rPr>
              <a:t>《世界数学史简编》，全国数学史学会副理事长梁宗巨，我国独立完成的第一部世界数学史专著。</a:t>
            </a:r>
            <a:endParaRPr lang="zh-CN" altLang="en-US" sz="1800" smtClean="0">
              <a:sym typeface="+mn-ea"/>
            </a:endParaRPr>
          </a:p>
          <a:p>
            <a:pPr>
              <a:lnSpc>
                <a:spcPct val="150000"/>
              </a:lnSpc>
            </a:pPr>
            <a:endParaRPr lang="zh-CN" altLang="en-US" sz="1800" smtClean="0">
              <a:sym typeface="+mn-ea"/>
            </a:endParaRPr>
          </a:p>
          <a:p>
            <a:pPr>
              <a:lnSpc>
                <a:spcPct val="150000"/>
              </a:lnSpc>
            </a:pPr>
            <a:endParaRPr lang="zh-CN" altLang="en-US" smtClean="0">
              <a:sym typeface="+mn-ea"/>
            </a:endParaRPr>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custDataLst>
              <p:tags r:id="rId1"/>
            </p:custDataLst>
          </p:nvPr>
        </p:nvSpPr>
        <p:spPr>
          <a:xfrm>
            <a:off x="838200" y="568960"/>
            <a:ext cx="10515600" cy="11217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887DCD">
                    <a:lumMod val="50000"/>
                  </a:srgbClr>
                </a:solidFill>
                <a:effectLst>
                  <a:glow rad="139700">
                    <a:srgbClr val="60A8FF">
                      <a:alpha val="14902"/>
                    </a:srgbClr>
                  </a:glow>
                </a:effectLst>
                <a:latin typeface="+mj-lt"/>
                <a:ea typeface="+mj-ea"/>
                <a:cs typeface="+mj-cs"/>
              </a:defRPr>
            </a:lvl1pPr>
          </a:lstStyle>
          <a:p>
            <a:r>
              <a:rPr lang="zh-CN" altLang="en-US" smtClean="0">
                <a:sym typeface="+mn-ea"/>
              </a:rPr>
              <a:t>三、如何搞好</a:t>
            </a:r>
            <a:r>
              <a:rPr lang="en-US" altLang="zh-CN" smtClean="0">
                <a:sym typeface="+mn-ea"/>
              </a:rPr>
              <a:t>大学数学</a:t>
            </a:r>
            <a:r>
              <a:rPr lang="zh-CN" smtClean="0">
                <a:sym typeface="+mn-ea"/>
              </a:rPr>
              <a:t>教学</a:t>
            </a:r>
            <a:endParaRPr lang="zh-CN"/>
          </a:p>
        </p:txBody>
      </p:sp>
      <p:sp>
        <p:nvSpPr>
          <p:cNvPr id="5" name="内容占位符 4"/>
          <p:cNvSpPr>
            <a:spLocks noGrp="1"/>
          </p:cNvSpPr>
          <p:nvPr>
            <p:custDataLst>
              <p:tags r:id="rId2"/>
            </p:custDataLst>
          </p:nvPr>
        </p:nvSpPr>
        <p:spPr>
          <a:xfrm>
            <a:off x="838200" y="1871025"/>
            <a:ext cx="10515600" cy="4316415"/>
          </a:xfrm>
          <a:prstGeom prst="rect">
            <a:avLst/>
          </a:prstGeom>
        </p:spPr>
        <p:txBody>
          <a:bodyPr vert="horz" lIns="91440" tIns="45720" rIns="91440" bIns="45720" rtlCol="0">
            <a:normAutofit lnSpcReduction="20000"/>
          </a:bodyPr>
          <a:lstStyle>
            <a:lvl1pPr marL="0" indent="0" algn="l" defTabSz="914400" rtl="0" eaLnBrk="1" latinLnBrk="0" hangingPunct="1">
              <a:lnSpc>
                <a:spcPct val="90000"/>
              </a:lnSpc>
              <a:spcBef>
                <a:spcPts val="1000"/>
              </a:spcBef>
              <a:buClr>
                <a:srgbClr val="6F8BC9">
                  <a:lumMod val="75000"/>
                </a:srgbClr>
              </a:buClr>
              <a:buFont typeface="Arial" panose="020B0604020202020204" pitchFamily="34" charset="0"/>
              <a:buNone/>
              <a:defRPr sz="2400" kern="1200">
                <a:solidFill>
                  <a:srgbClr val="47494B"/>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47494B"/>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9pPr>
          </a:lstStyle>
          <a:p>
            <a:pPr>
              <a:lnSpc>
                <a:spcPct val="150000"/>
              </a:lnSpc>
            </a:pPr>
            <a:r>
              <a:rPr lang="zh-CN" altLang="en-US" smtClean="0">
                <a:sym typeface="+mn-ea"/>
              </a:rPr>
              <a:t>阅读书籍。数学文化方面</a:t>
            </a:r>
            <a:endParaRPr lang="zh-CN" altLang="en-US" smtClean="0">
              <a:sym typeface="+mn-ea"/>
            </a:endParaRPr>
          </a:p>
          <a:p>
            <a:pPr marL="342900" indent="-342900">
              <a:lnSpc>
                <a:spcPct val="150000"/>
              </a:lnSpc>
              <a:buFont typeface="Wingdings" panose="05000000000000000000" charset="0"/>
              <a:buChar char="l"/>
            </a:pPr>
            <a:r>
              <a:rPr lang="zh-CN" altLang="en-US" smtClean="0">
                <a:sym typeface="+mn-ea"/>
              </a:rPr>
              <a:t>《数学思想史》，中国科技大学王树禾老师的</a:t>
            </a:r>
            <a:endParaRPr lang="zh-CN" altLang="en-US" smtClean="0">
              <a:sym typeface="+mn-ea"/>
            </a:endParaRPr>
          </a:p>
          <a:p>
            <a:pPr marL="342900" indent="-342900">
              <a:lnSpc>
                <a:spcPct val="150000"/>
              </a:lnSpc>
              <a:buFont typeface="Wingdings" panose="05000000000000000000" charset="0"/>
              <a:buChar char="l"/>
            </a:pPr>
            <a:r>
              <a:rPr lang="zh-CN" altLang="en-US" smtClean="0">
                <a:sym typeface="+mn-ea"/>
              </a:rPr>
              <a:t>《数学文化》方延明、顾培、张奠宙。</a:t>
            </a:r>
            <a:endParaRPr lang="zh-CN" altLang="en-US" smtClean="0">
              <a:sym typeface="+mn-ea"/>
            </a:endParaRPr>
          </a:p>
          <a:p>
            <a:pPr marL="342900" indent="-342900">
              <a:lnSpc>
                <a:spcPct val="150000"/>
              </a:lnSpc>
              <a:buFont typeface="Wingdings" panose="05000000000000000000" charset="0"/>
              <a:buChar char="l"/>
            </a:pPr>
            <a:r>
              <a:rPr lang="zh-CN" altLang="en-US" smtClean="0">
                <a:sym typeface="+mn-ea"/>
              </a:rPr>
              <a:t>《数学文化小丛书》（第一辑、第二辑）李大潜</a:t>
            </a:r>
            <a:endParaRPr lang="zh-CN" altLang="en-US" smtClean="0">
              <a:sym typeface="+mn-ea"/>
            </a:endParaRPr>
          </a:p>
          <a:p>
            <a:pPr marL="342900" indent="-342900">
              <a:lnSpc>
                <a:spcPct val="150000"/>
              </a:lnSpc>
              <a:buFont typeface="Wingdings" panose="05000000000000000000" charset="0"/>
              <a:buChar char="l"/>
            </a:pPr>
            <a:r>
              <a:rPr lang="zh-CN" altLang="en-US" smtClean="0">
                <a:sym typeface="+mn-ea"/>
              </a:rPr>
              <a:t>李大潜在《大学数学》和《大学数学论坛》的</a:t>
            </a:r>
            <a:endParaRPr lang="zh-CN" altLang="en-US" smtClean="0">
              <a:sym typeface="+mn-ea"/>
            </a:endParaRPr>
          </a:p>
          <a:p>
            <a:pPr>
              <a:lnSpc>
                <a:spcPct val="150000"/>
              </a:lnSpc>
            </a:pPr>
            <a:r>
              <a:rPr lang="zh-CN" altLang="en-US" smtClean="0">
                <a:sym typeface="+mn-ea"/>
              </a:rPr>
              <a:t>文章和讲话。</a:t>
            </a:r>
            <a:endParaRPr lang="zh-CN" altLang="en-US" smtClean="0">
              <a:sym typeface="+mn-ea"/>
            </a:endParaRPr>
          </a:p>
          <a:p>
            <a:pPr marL="342900" indent="-342900">
              <a:lnSpc>
                <a:spcPct val="150000"/>
              </a:lnSpc>
              <a:buFont typeface="Wingdings" panose="05000000000000000000" charset="0"/>
              <a:buChar char="l"/>
            </a:pPr>
            <a:r>
              <a:rPr lang="zh-CN" altLang="en-US" smtClean="0">
                <a:sym typeface="+mn-ea"/>
              </a:rPr>
              <a:t>其它的数学趣闻和轶事的书籍和文章。</a:t>
            </a:r>
            <a:endParaRPr lang="zh-CN" altLang="en-US" smtClean="0">
              <a:sym typeface="+mn-ea"/>
            </a:endParaRPr>
          </a:p>
          <a:p>
            <a:pPr>
              <a:lnSpc>
                <a:spcPct val="150000"/>
              </a:lnSpc>
            </a:pPr>
            <a:endParaRPr lang="zh-CN" altLang="en-US" smtClean="0">
              <a:sym typeface="+mn-ea"/>
            </a:endParaRPr>
          </a:p>
        </p:txBody>
      </p:sp>
      <p:pic>
        <p:nvPicPr>
          <p:cNvPr id="2" name="图片 1" descr="数学文化小丛书"/>
          <p:cNvPicPr>
            <a:picLocks noChangeAspect="1"/>
          </p:cNvPicPr>
          <p:nvPr/>
        </p:nvPicPr>
        <p:blipFill>
          <a:blip r:embed="rId3"/>
          <a:stretch>
            <a:fillRect/>
          </a:stretch>
        </p:blipFill>
        <p:spPr>
          <a:xfrm>
            <a:off x="7796530" y="1472565"/>
            <a:ext cx="3912870" cy="3912870"/>
          </a:xfrm>
          <a:prstGeom prst="rect">
            <a:avLst/>
          </a:prstGeom>
        </p:spPr>
      </p:pic>
    </p:spTree>
    <p:custDataLst>
      <p:tags r:id="rId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custDataLst>
              <p:tags r:id="rId1"/>
            </p:custDataLst>
          </p:nvPr>
        </p:nvSpPr>
        <p:spPr>
          <a:xfrm>
            <a:off x="838200" y="568960"/>
            <a:ext cx="10515600" cy="11217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887DCD">
                    <a:lumMod val="50000"/>
                  </a:srgbClr>
                </a:solidFill>
                <a:effectLst>
                  <a:glow rad="139700">
                    <a:srgbClr val="60A8FF">
                      <a:alpha val="14902"/>
                    </a:srgbClr>
                  </a:glow>
                </a:effectLst>
                <a:latin typeface="+mj-lt"/>
                <a:ea typeface="+mj-ea"/>
                <a:cs typeface="+mj-cs"/>
              </a:defRPr>
            </a:lvl1pPr>
          </a:lstStyle>
          <a:p>
            <a:r>
              <a:rPr lang="zh-CN" altLang="en-US" smtClean="0">
                <a:sym typeface="+mn-ea"/>
              </a:rPr>
              <a:t>三、如何搞好</a:t>
            </a:r>
            <a:r>
              <a:rPr lang="en-US" altLang="zh-CN" smtClean="0">
                <a:sym typeface="+mn-ea"/>
              </a:rPr>
              <a:t>大学数学</a:t>
            </a:r>
            <a:r>
              <a:rPr lang="zh-CN" smtClean="0">
                <a:sym typeface="+mn-ea"/>
              </a:rPr>
              <a:t>教学</a:t>
            </a:r>
            <a:endParaRPr lang="zh-CN"/>
          </a:p>
          <a:p>
            <a:endParaRPr lang="zh-CN" altLang="en-US"/>
          </a:p>
        </p:txBody>
      </p:sp>
      <p:sp>
        <p:nvSpPr>
          <p:cNvPr id="5" name="内容占位符 4"/>
          <p:cNvSpPr>
            <a:spLocks noGrp="1"/>
          </p:cNvSpPr>
          <p:nvPr>
            <p:custDataLst>
              <p:tags r:id="rId2"/>
            </p:custDataLst>
          </p:nvPr>
        </p:nvSpPr>
        <p:spPr>
          <a:xfrm>
            <a:off x="838200" y="1871025"/>
            <a:ext cx="10515600" cy="4316415"/>
          </a:xfrm>
          <a:prstGeom prst="rect">
            <a:avLst/>
          </a:prstGeom>
        </p:spPr>
        <p:txBody>
          <a:bodyPr vert="horz" lIns="91440" tIns="45720" rIns="91440" bIns="45720" rtlCol="0">
            <a:normAutofit fontScale="90000"/>
          </a:bodyPr>
          <a:lstStyle>
            <a:lvl1pPr marL="0" indent="0" algn="l" defTabSz="914400" rtl="0" eaLnBrk="1" latinLnBrk="0" hangingPunct="1">
              <a:lnSpc>
                <a:spcPct val="90000"/>
              </a:lnSpc>
              <a:spcBef>
                <a:spcPts val="1000"/>
              </a:spcBef>
              <a:buClr>
                <a:srgbClr val="6F8BC9">
                  <a:lumMod val="75000"/>
                </a:srgbClr>
              </a:buClr>
              <a:buFont typeface="Arial" panose="020B0604020202020204" pitchFamily="34" charset="0"/>
              <a:buNone/>
              <a:defRPr sz="2400" kern="1200">
                <a:solidFill>
                  <a:srgbClr val="47494B"/>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47494B"/>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9pPr>
          </a:lstStyle>
          <a:p>
            <a:pPr>
              <a:lnSpc>
                <a:spcPct val="150000"/>
              </a:lnSpc>
            </a:pPr>
            <a:r>
              <a:rPr lang="zh-CN" altLang="en-US" smtClean="0"/>
              <a:t>关于</a:t>
            </a:r>
            <a:r>
              <a:rPr lang="en-US" altLang="zh-CN" smtClean="0"/>
              <a:t>PPT</a:t>
            </a:r>
            <a:r>
              <a:rPr lang="zh-CN" altLang="en-US" smtClean="0"/>
              <a:t>的使用。辅助地位。</a:t>
            </a:r>
            <a:endParaRPr lang="en-US" altLang="zh-CN" smtClean="0"/>
          </a:p>
          <a:p>
            <a:pPr>
              <a:lnSpc>
                <a:spcPct val="150000"/>
              </a:lnSpc>
            </a:pPr>
            <a:r>
              <a:rPr lang="en-US" altLang="zh-CN" smtClean="0"/>
              <a:t>对那些直观性较强的图形，适宜于动态描述的现象，大段叙述性的抄写，内容的归纳总结等，适当地采用多媒体既可节省时间还可增强效果。而定理的证明，推导演算的过程，传统的板书教学形式更有利于</a:t>
            </a:r>
            <a:r>
              <a:rPr lang="en-US" altLang="zh-CN" smtClean="0">
                <a:solidFill>
                  <a:srgbClr val="FF0000"/>
                </a:solidFill>
              </a:rPr>
              <a:t>引导</a:t>
            </a:r>
            <a:r>
              <a:rPr lang="en-US" altLang="zh-CN" smtClean="0"/>
              <a:t>学生的思维，吸引学生的注意力。特别是应鼓励利用多媒体的优势，弥补板书的不足，更形象、更深刻地去揭示现象和问题的实质。多媒体与板书配合使用效果的好坏，也与教师的教学特点和驾驭能力有关，因人而异。那种为了节省备课时间，把讲稿搬上屏幕，照本宣科的做法必须杜绝。</a:t>
            </a:r>
            <a:endParaRPr lang="en-US" altLang="zh-CN" smtClean="0"/>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mtClean="0">
                <a:sym typeface="+mn-ea"/>
              </a:rPr>
              <a:t>三、如何搞好</a:t>
            </a:r>
            <a:r>
              <a:rPr lang="en-US" altLang="zh-CN" smtClean="0">
                <a:sym typeface="+mn-ea"/>
              </a:rPr>
              <a:t>大学数学</a:t>
            </a:r>
            <a:r>
              <a:rPr lang="zh-CN" smtClean="0">
                <a:sym typeface="+mn-ea"/>
              </a:rPr>
              <a:t>教学</a:t>
            </a:r>
            <a:endParaRPr lang="zh-CN" altLang="en-US"/>
          </a:p>
        </p:txBody>
      </p:sp>
      <p:sp>
        <p:nvSpPr>
          <p:cNvPr id="3" name="内容占位符 2"/>
          <p:cNvSpPr>
            <a:spLocks noGrp="1"/>
          </p:cNvSpPr>
          <p:nvPr>
            <p:ph idx="1"/>
          </p:nvPr>
        </p:nvSpPr>
        <p:spPr/>
        <p:txBody>
          <a:bodyPr/>
          <a:p>
            <a:pPr marL="1905" indent="-268605">
              <a:buNone/>
            </a:pPr>
            <a:r>
              <a:rPr lang="zh-CN" altLang="en-US" dirty="0">
                <a:solidFill>
                  <a:srgbClr val="FF0000"/>
                </a:solidFill>
              </a:rPr>
              <a:t>例子一。</a:t>
            </a:r>
            <a:r>
              <a:rPr lang="zh-CN" altLang="en-US" dirty="0"/>
              <a:t>函数值的差与自变量的差如果存在如下关系：</a:t>
            </a:r>
            <a:endParaRPr lang="zh-CN" altLang="en-US" dirty="0"/>
          </a:p>
          <a:p>
            <a:pPr marL="1905" indent="-268605">
              <a:buNone/>
            </a:pPr>
            <a:endParaRPr lang="zh-CN" altLang="en-US" dirty="0"/>
          </a:p>
          <a:p>
            <a:pPr marL="1905" indent="-268605">
              <a:buNone/>
            </a:pPr>
            <a:endParaRPr lang="zh-CN" altLang="en-US" dirty="0">
              <a:sym typeface="+mn-ea"/>
            </a:endParaRPr>
          </a:p>
          <a:p>
            <a:pPr marL="1905" indent="-268605">
              <a:buNone/>
            </a:pPr>
            <a:r>
              <a:rPr lang="zh-CN" altLang="en-US" dirty="0">
                <a:sym typeface="+mn-ea"/>
              </a:rPr>
              <a:t>考虑主要因素，获得了微分定义：</a:t>
            </a:r>
            <a:endParaRPr lang="zh-CN" altLang="en-US" dirty="0"/>
          </a:p>
          <a:p>
            <a:pPr marL="1905" indent="-268605">
              <a:buNone/>
            </a:pPr>
            <a:endParaRPr lang="zh-CN" altLang="en-US" dirty="0"/>
          </a:p>
          <a:p>
            <a:pPr marL="1905" indent="-268605">
              <a:lnSpc>
                <a:spcPct val="120000"/>
              </a:lnSpc>
              <a:buNone/>
            </a:pPr>
            <a:r>
              <a:rPr lang="zh-CN" altLang="en-US" dirty="0">
                <a:sym typeface="+mn-ea"/>
              </a:rPr>
              <a:t>点微分</a:t>
            </a:r>
            <a:endParaRPr lang="zh-CN" altLang="en-US" dirty="0"/>
          </a:p>
          <a:p>
            <a:pPr marL="1905" indent="-268605">
              <a:lnSpc>
                <a:spcPct val="120000"/>
              </a:lnSpc>
              <a:buNone/>
            </a:pPr>
            <a:r>
              <a:rPr lang="zh-CN" altLang="en-US" dirty="0">
                <a:sym typeface="+mn-ea"/>
              </a:rPr>
              <a:t>微分</a:t>
            </a:r>
            <a:endParaRPr lang="zh-CN" altLang="en-US" dirty="0"/>
          </a:p>
          <a:p>
            <a:pPr marL="1905" indent="-268605">
              <a:buNone/>
            </a:pPr>
            <a:endParaRPr lang="zh-CN" altLang="en-US" dirty="0"/>
          </a:p>
          <a:p>
            <a:pPr marL="1905" indent="-268605">
              <a:buNone/>
            </a:pPr>
            <a:r>
              <a:rPr lang="zh-CN" altLang="en-US" dirty="0">
                <a:sym typeface="+mn-ea"/>
              </a:rPr>
              <a:t>问题：这种</a:t>
            </a:r>
            <a:r>
              <a:rPr lang="en-US" altLang="zh-CN" dirty="0">
                <a:sym typeface="+mn-ea"/>
              </a:rPr>
              <a:t>“</a:t>
            </a:r>
            <a:r>
              <a:rPr lang="zh-CN" altLang="en-US" dirty="0">
                <a:sym typeface="+mn-ea"/>
              </a:rPr>
              <a:t>舍去</a:t>
            </a:r>
            <a:r>
              <a:rPr lang="en-US" altLang="zh-CN" dirty="0">
                <a:sym typeface="+mn-ea"/>
              </a:rPr>
              <a:t>”</a:t>
            </a:r>
            <a:r>
              <a:rPr lang="zh-CN" altLang="en-US" dirty="0">
                <a:sym typeface="+mn-ea"/>
              </a:rPr>
              <a:t>是否正确？换言之，微分能反映函数的本质吗？。</a:t>
            </a:r>
            <a:endParaRPr lang="zh-CN" altLang="en-US" dirty="0"/>
          </a:p>
          <a:p>
            <a:endParaRPr lang="zh-CN" altLang="en-US"/>
          </a:p>
        </p:txBody>
      </p:sp>
      <p:graphicFrame>
        <p:nvGraphicFramePr>
          <p:cNvPr id="79874" name="对象 101378">
            <a:hlinkClick r:id="" action="ppaction://ole?verb="/>
          </p:cNvPr>
          <p:cNvGraphicFramePr>
            <a:graphicFrameLocks noChangeAspect="1"/>
          </p:cNvGraphicFramePr>
          <p:nvPr/>
        </p:nvGraphicFramePr>
        <p:xfrm>
          <a:off x="3864610" y="2506345"/>
          <a:ext cx="4105910" cy="488950"/>
        </p:xfrm>
        <a:graphic>
          <a:graphicData uri="http://schemas.openxmlformats.org/presentationml/2006/ole">
            <mc:AlternateContent xmlns:mc="http://schemas.openxmlformats.org/markup-compatibility/2006">
              <mc:Choice xmlns:v="urn:schemas-microsoft-com:vml" Requires="v">
                <p:oleObj spid="_x0000_s3120" name="" r:id="rId1" imgW="1439545" imgH="229235" progId="Equation.DSMT4">
                  <p:embed/>
                </p:oleObj>
              </mc:Choice>
              <mc:Fallback>
                <p:oleObj name="" r:id="rId1" imgW="1439545" imgH="229235" progId="Equation.DSMT4">
                  <p:embed/>
                  <p:pic>
                    <p:nvPicPr>
                      <p:cNvPr id="0" name="图片 3119"/>
                      <p:cNvPicPr/>
                      <p:nvPr/>
                    </p:nvPicPr>
                    <p:blipFill>
                      <a:blip r:embed="rId2"/>
                      <a:stretch>
                        <a:fillRect/>
                      </a:stretch>
                    </p:blipFill>
                    <p:spPr>
                      <a:xfrm>
                        <a:off x="3864610" y="2506345"/>
                        <a:ext cx="4105910" cy="488950"/>
                      </a:xfrm>
                      <a:prstGeom prst="rect">
                        <a:avLst/>
                      </a:prstGeom>
                      <a:noFill/>
                      <a:ln w="38100">
                        <a:noFill/>
                        <a:miter/>
                      </a:ln>
                    </p:spPr>
                  </p:pic>
                </p:oleObj>
              </mc:Fallback>
            </mc:AlternateContent>
          </a:graphicData>
        </a:graphic>
      </p:graphicFrame>
      <p:graphicFrame>
        <p:nvGraphicFramePr>
          <p:cNvPr id="79875" name="对象 101379">
            <a:hlinkClick r:id="" action="ppaction://ole?verb="/>
          </p:cNvPr>
          <p:cNvGraphicFramePr>
            <a:graphicFrameLocks noChangeAspect="1"/>
          </p:cNvGraphicFramePr>
          <p:nvPr/>
        </p:nvGraphicFramePr>
        <p:xfrm>
          <a:off x="4512945" y="4183380"/>
          <a:ext cx="2617470" cy="976630"/>
        </p:xfrm>
        <a:graphic>
          <a:graphicData uri="http://schemas.openxmlformats.org/presentationml/2006/ole">
            <mc:AlternateContent xmlns:mc="http://schemas.openxmlformats.org/markup-compatibility/2006">
              <mc:Choice xmlns:v="urn:schemas-microsoft-com:vml" Requires="v">
                <p:oleObj spid="_x0000_s3121" name="" r:id="rId3" imgW="917575" imgH="458470" progId="Equation.DSMT4">
                  <p:embed/>
                </p:oleObj>
              </mc:Choice>
              <mc:Fallback>
                <p:oleObj name="" r:id="rId3" imgW="917575" imgH="458470" progId="Equation.DSMT4">
                  <p:embed/>
                  <p:pic>
                    <p:nvPicPr>
                      <p:cNvPr id="0" name="图片 3120"/>
                      <p:cNvPicPr/>
                      <p:nvPr/>
                    </p:nvPicPr>
                    <p:blipFill>
                      <a:blip r:embed="rId4"/>
                      <a:stretch>
                        <a:fillRect/>
                      </a:stretch>
                    </p:blipFill>
                    <p:spPr>
                      <a:xfrm>
                        <a:off x="4512945" y="4183380"/>
                        <a:ext cx="2617470" cy="976630"/>
                      </a:xfrm>
                      <a:prstGeom prst="rect">
                        <a:avLst/>
                      </a:prstGeom>
                      <a:noFill/>
                      <a:ln w="38100">
                        <a:noFill/>
                        <a:miter/>
                      </a:ln>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smtClean="0">
                <a:sym typeface="+mn-ea"/>
              </a:rPr>
              <a:t>三、如何搞好</a:t>
            </a:r>
            <a:r>
              <a:rPr lang="en-US" altLang="zh-CN" smtClean="0">
                <a:sym typeface="+mn-ea"/>
              </a:rPr>
              <a:t>大学数学</a:t>
            </a:r>
            <a:r>
              <a:rPr lang="zh-CN" smtClean="0">
                <a:sym typeface="+mn-ea"/>
              </a:rPr>
              <a:t>教学</a:t>
            </a:r>
            <a:br>
              <a:rPr lang="zh-CN" altLang="en-US"/>
            </a:br>
            <a:endParaRPr lang="zh-CN" altLang="en-US"/>
          </a:p>
        </p:txBody>
      </p:sp>
      <p:sp>
        <p:nvSpPr>
          <p:cNvPr id="3" name="内容占位符 2"/>
          <p:cNvSpPr>
            <a:spLocks noGrp="1"/>
          </p:cNvSpPr>
          <p:nvPr>
            <p:ph idx="1"/>
          </p:nvPr>
        </p:nvSpPr>
        <p:spPr/>
        <p:txBody>
          <a:bodyPr>
            <a:normAutofit lnSpcReduction="10000"/>
          </a:bodyPr>
          <a:p>
            <a:r>
              <a:rPr lang="zh-CN" altLang="en-US"/>
              <a:t>积分的建立，告诉了我们这种舍得是值得和正确的。因为</a:t>
            </a:r>
            <a:endParaRPr lang="zh-CN" altLang="en-US"/>
          </a:p>
          <a:p>
            <a:endParaRPr lang="zh-CN" altLang="en-US"/>
          </a:p>
          <a:p>
            <a:endParaRPr lang="zh-CN" altLang="en-US"/>
          </a:p>
          <a:p>
            <a:r>
              <a:rPr lang="zh-CN" altLang="en-US"/>
              <a:t>虽然微分的逆运算没有回到</a:t>
            </a:r>
            <a:r>
              <a:rPr lang="en-US" altLang="zh-CN" i="1">
                <a:latin typeface="Bodoni MT" panose="02070603080606020203" charset="0"/>
              </a:rPr>
              <a:t>f(x)</a:t>
            </a:r>
            <a:r>
              <a:rPr lang="zh-CN" altLang="en-US"/>
              <a:t>本身，但是也只是相差一个平移而已。</a:t>
            </a:r>
            <a:endParaRPr lang="zh-CN" altLang="en-US"/>
          </a:p>
          <a:p>
            <a:r>
              <a:rPr lang="zh-CN" altLang="en-US"/>
              <a:t>这是一个十分重要的思想：抓住问题的本质，化繁为简，并证明的确抓住了本质！</a:t>
            </a:r>
            <a:endParaRPr lang="zh-CN" altLang="en-US"/>
          </a:p>
          <a:p>
            <a:pPr algn="ctr"/>
            <a:r>
              <a:rPr lang="zh-CN" altLang="en-US" b="1">
                <a:solidFill>
                  <a:srgbClr val="FF0000"/>
                </a:solidFill>
                <a:latin typeface="楷体" panose="02010609060101010101" charset="-122"/>
                <a:ea typeface="楷体" panose="02010609060101010101" charset="-122"/>
              </a:rPr>
              <a:t>微分检讨自我，积分善待他人！</a:t>
            </a:r>
            <a:endParaRPr lang="zh-CN" altLang="en-US" b="1">
              <a:solidFill>
                <a:srgbClr val="FF0000"/>
              </a:solidFill>
              <a:latin typeface="楷体" panose="02010609060101010101" charset="-122"/>
              <a:ea typeface="楷体" panose="02010609060101010101" charset="-122"/>
            </a:endParaRPr>
          </a:p>
          <a:p>
            <a:r>
              <a:rPr lang="zh-CN" altLang="en-US"/>
              <a:t>与此类似的还有线性代数中的线性无关概念。线性无关就是要找出最本质、最简洁的基本量。极大线性无关组（</a:t>
            </a:r>
            <a:r>
              <a:rPr lang="en-US" altLang="zh-CN"/>
              <a:t>=</a:t>
            </a:r>
            <a:r>
              <a:rPr lang="zh-CN" altLang="en-US"/>
              <a:t>基底）就是寻求空间结构的最简洁构架。</a:t>
            </a:r>
            <a:endParaRPr lang="zh-CN" altLang="en-US"/>
          </a:p>
          <a:p>
            <a:pPr algn="ctr"/>
            <a:r>
              <a:rPr lang="zh-CN" altLang="en-US" b="1">
                <a:solidFill>
                  <a:srgbClr val="FF0000"/>
                </a:solidFill>
                <a:latin typeface="楷体" panose="02010609060101010101" charset="-122"/>
                <a:ea typeface="楷体" panose="02010609060101010101" charset="-122"/>
                <a:sym typeface="+mn-ea"/>
              </a:rPr>
              <a:t>无论世界多么地复杂纷乱，只要抓住主要因素，就抓住了这个世界的本质。</a:t>
            </a:r>
            <a:endParaRPr lang="zh-CN" altLang="en-US"/>
          </a:p>
          <a:p>
            <a:endParaRPr lang="zh-CN" altLang="en-US"/>
          </a:p>
          <a:p>
            <a:endParaRPr lang="zh-CN" altLang="en-US"/>
          </a:p>
        </p:txBody>
      </p:sp>
      <p:graphicFrame>
        <p:nvGraphicFramePr>
          <p:cNvPr id="4" name="对象 3">
            <a:hlinkClick r:id="" action="ppaction://ole?verb="/>
          </p:cNvPr>
          <p:cNvGraphicFramePr>
            <a:graphicFrameLocks noChangeAspect="1"/>
          </p:cNvGraphicFramePr>
          <p:nvPr/>
        </p:nvGraphicFramePr>
        <p:xfrm>
          <a:off x="4011930" y="2436495"/>
          <a:ext cx="3221355" cy="675005"/>
        </p:xfrm>
        <a:graphic>
          <a:graphicData uri="http://schemas.openxmlformats.org/presentationml/2006/ole">
            <mc:AlternateContent xmlns:mc="http://schemas.openxmlformats.org/markup-compatibility/2006">
              <mc:Choice xmlns:v="urn:schemas-microsoft-com:vml" Requires="v">
                <p:oleObj spid="_x0000_s1025" name="" r:id="rId1" imgW="1333500" imgH="279400" progId="Equation.KSEE3">
                  <p:embed/>
                </p:oleObj>
              </mc:Choice>
              <mc:Fallback>
                <p:oleObj name="" r:id="rId1" imgW="1333500" imgH="279400" progId="Equation.KSEE3">
                  <p:embed/>
                  <p:pic>
                    <p:nvPicPr>
                      <p:cNvPr id="0" name="图片 1024"/>
                      <p:cNvPicPr/>
                      <p:nvPr/>
                    </p:nvPicPr>
                    <p:blipFill>
                      <a:blip r:embed="rId2"/>
                      <a:stretch>
                        <a:fillRect/>
                      </a:stretch>
                    </p:blipFill>
                    <p:spPr>
                      <a:xfrm>
                        <a:off x="4011930" y="2436495"/>
                        <a:ext cx="3221355" cy="675005"/>
                      </a:xfrm>
                      <a:prstGeom prst="rect">
                        <a:avLst/>
                      </a:prstGeom>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smtClean="0">
                <a:sym typeface="+mn-ea"/>
              </a:rPr>
              <a:t>三、如何搞好</a:t>
            </a:r>
            <a:r>
              <a:rPr lang="en-US" altLang="zh-CN" smtClean="0">
                <a:sym typeface="+mn-ea"/>
              </a:rPr>
              <a:t>大学数学</a:t>
            </a:r>
            <a:r>
              <a:rPr lang="zh-CN" smtClean="0">
                <a:sym typeface="+mn-ea"/>
              </a:rPr>
              <a:t>教学</a:t>
            </a:r>
            <a:br>
              <a:rPr lang="zh-CN" altLang="en-US"/>
            </a:br>
            <a:endParaRPr lang="zh-CN" altLang="en-US"/>
          </a:p>
        </p:txBody>
      </p:sp>
      <p:sp>
        <p:nvSpPr>
          <p:cNvPr id="3" name="内容占位符 2"/>
          <p:cNvSpPr>
            <a:spLocks noGrp="1"/>
          </p:cNvSpPr>
          <p:nvPr>
            <p:ph idx="1"/>
          </p:nvPr>
        </p:nvSpPr>
        <p:spPr/>
        <p:txBody>
          <a:bodyPr>
            <a:normAutofit lnSpcReduction="10000"/>
          </a:bodyPr>
          <a:p>
            <a:r>
              <a:rPr lang="zh-CN" altLang="en-US">
                <a:solidFill>
                  <a:srgbClr val="FF0000"/>
                </a:solidFill>
              </a:rPr>
              <a:t>例子二。</a:t>
            </a:r>
            <a:endParaRPr lang="zh-CN" altLang="en-US">
              <a:solidFill>
                <a:srgbClr val="FF0000"/>
              </a:solidFill>
            </a:endParaRPr>
          </a:p>
          <a:p>
            <a:r>
              <a:rPr lang="zh-CN" altLang="en-US"/>
              <a:t>常系数线性方程特解的求法问题。</a:t>
            </a:r>
            <a:endParaRPr lang="zh-CN" altLang="en-US"/>
          </a:p>
          <a:p>
            <a:endParaRPr lang="zh-CN" altLang="en-US"/>
          </a:p>
          <a:p>
            <a:endParaRPr lang="zh-CN" altLang="en-US"/>
          </a:p>
          <a:p>
            <a:endParaRPr lang="zh-CN" altLang="en-US"/>
          </a:p>
          <a:p>
            <a:r>
              <a:rPr lang="zh-CN" altLang="en-US"/>
              <a:t>我们在大学学习常微分方程的时候，学过算子解法，特解为</a:t>
            </a:r>
            <a:endParaRPr lang="zh-CN" altLang="en-US"/>
          </a:p>
          <a:p>
            <a:endParaRPr lang="zh-CN" altLang="en-US"/>
          </a:p>
          <a:p>
            <a:endParaRPr lang="zh-CN" altLang="en-US"/>
          </a:p>
          <a:p>
            <a:r>
              <a:rPr lang="zh-CN" altLang="en-US"/>
              <a:t>问题是对什么样的</a:t>
            </a:r>
            <a:r>
              <a:rPr lang="en-US" altLang="zh-CN" sz="2800" i="1">
                <a:latin typeface="Bodoni MT" panose="02070603080606020203" charset="0"/>
                <a:sym typeface="+mn-ea"/>
              </a:rPr>
              <a:t>f</a:t>
            </a:r>
            <a:r>
              <a:rPr lang="en-US" altLang="zh-CN" sz="2800">
                <a:latin typeface="Bodoni MT" panose="02070603080606020203" charset="0"/>
                <a:sym typeface="+mn-ea"/>
              </a:rPr>
              <a:t>(</a:t>
            </a:r>
            <a:r>
              <a:rPr lang="en-US" altLang="zh-CN" sz="2800" i="1">
                <a:latin typeface="Bodoni MT" panose="02070603080606020203" charset="0"/>
                <a:sym typeface="+mn-ea"/>
              </a:rPr>
              <a:t>t</a:t>
            </a:r>
            <a:r>
              <a:rPr lang="en-US" altLang="zh-CN" sz="2800">
                <a:latin typeface="Bodoni MT" panose="02070603080606020203" charset="0"/>
                <a:sym typeface="+mn-ea"/>
              </a:rPr>
              <a:t>)</a:t>
            </a:r>
            <a:r>
              <a:rPr lang="zh-CN" altLang="en-US">
                <a:latin typeface="Bodoni MT" panose="02070603080606020203" charset="0"/>
                <a:sym typeface="+mn-ea"/>
              </a:rPr>
              <a:t>，                         是可以计算出来的？如果学生问你，你怎么回答？</a:t>
            </a:r>
            <a:endParaRPr lang="zh-CN" altLang="en-US"/>
          </a:p>
          <a:p>
            <a:endParaRPr lang="zh-CN" altLang="en-US"/>
          </a:p>
        </p:txBody>
      </p:sp>
      <p:graphicFrame>
        <p:nvGraphicFramePr>
          <p:cNvPr id="4" name="对象 3">
            <a:hlinkClick r:id="" action="ppaction://ole?verb="/>
          </p:cNvPr>
          <p:cNvGraphicFramePr>
            <a:graphicFrameLocks noChangeAspect="1"/>
          </p:cNvGraphicFramePr>
          <p:nvPr/>
        </p:nvGraphicFramePr>
        <p:xfrm>
          <a:off x="3489960" y="2622550"/>
          <a:ext cx="5186680" cy="547370"/>
        </p:xfrm>
        <a:graphic>
          <a:graphicData uri="http://schemas.openxmlformats.org/presentationml/2006/ole">
            <mc:AlternateContent xmlns:mc="http://schemas.openxmlformats.org/markup-compatibility/2006">
              <mc:Choice xmlns:v="urn:schemas-microsoft-com:vml" Requires="v">
                <p:oleObj spid="_x0000_s2049" name="" r:id="rId1" imgW="2286000" imgH="241300" progId="Equation.KSEE3">
                  <p:embed/>
                </p:oleObj>
              </mc:Choice>
              <mc:Fallback>
                <p:oleObj name="" r:id="rId1" imgW="2286000" imgH="241300" progId="Equation.KSEE3">
                  <p:embed/>
                  <p:pic>
                    <p:nvPicPr>
                      <p:cNvPr id="0" name="图片 2048"/>
                      <p:cNvPicPr/>
                      <p:nvPr/>
                    </p:nvPicPr>
                    <p:blipFill>
                      <a:blip r:embed="rId2"/>
                      <a:stretch>
                        <a:fillRect/>
                      </a:stretch>
                    </p:blipFill>
                    <p:spPr>
                      <a:xfrm>
                        <a:off x="3489960" y="2622550"/>
                        <a:ext cx="5186680" cy="547370"/>
                      </a:xfrm>
                      <a:prstGeom prst="rect">
                        <a:avLst/>
                      </a:prstGeom>
                    </p:spPr>
                  </p:pic>
                </p:oleObj>
              </mc:Fallback>
            </mc:AlternateContent>
          </a:graphicData>
        </a:graphic>
      </p:graphicFrame>
      <p:graphicFrame>
        <p:nvGraphicFramePr>
          <p:cNvPr id="5" name="对象 4">
            <a:hlinkClick r:id="" action="ppaction://ole?verb="/>
          </p:cNvPr>
          <p:cNvGraphicFramePr>
            <a:graphicFrameLocks noChangeAspect="1"/>
          </p:cNvGraphicFramePr>
          <p:nvPr/>
        </p:nvGraphicFramePr>
        <p:xfrm>
          <a:off x="4989830" y="3229610"/>
          <a:ext cx="2152015" cy="485140"/>
        </p:xfrm>
        <a:graphic>
          <a:graphicData uri="http://schemas.openxmlformats.org/presentationml/2006/ole">
            <mc:AlternateContent xmlns:mc="http://schemas.openxmlformats.org/markup-compatibility/2006">
              <mc:Choice xmlns:v="urn:schemas-microsoft-com:vml" Requires="v">
                <p:oleObj spid="_x0000_s2050" name="" r:id="rId3" imgW="901700" imgH="203200" progId="Equation.KSEE3">
                  <p:embed/>
                </p:oleObj>
              </mc:Choice>
              <mc:Fallback>
                <p:oleObj name="" r:id="rId3" imgW="901700" imgH="203200" progId="Equation.KSEE3">
                  <p:embed/>
                  <p:pic>
                    <p:nvPicPr>
                      <p:cNvPr id="0" name="图片 2049"/>
                      <p:cNvPicPr/>
                      <p:nvPr/>
                    </p:nvPicPr>
                    <p:blipFill>
                      <a:blip r:embed="rId4"/>
                      <a:stretch>
                        <a:fillRect/>
                      </a:stretch>
                    </p:blipFill>
                    <p:spPr>
                      <a:xfrm>
                        <a:off x="4989830" y="3229610"/>
                        <a:ext cx="2152015" cy="485140"/>
                      </a:xfrm>
                      <a:prstGeom prst="rect">
                        <a:avLst/>
                      </a:prstGeom>
                    </p:spPr>
                  </p:pic>
                </p:oleObj>
              </mc:Fallback>
            </mc:AlternateContent>
          </a:graphicData>
        </a:graphic>
      </p:graphicFrame>
      <p:graphicFrame>
        <p:nvGraphicFramePr>
          <p:cNvPr id="6" name="对象 5">
            <a:hlinkClick r:id="" action="ppaction://ole?verb="/>
          </p:cNvPr>
          <p:cNvGraphicFramePr>
            <a:graphicFrameLocks noChangeAspect="1"/>
          </p:cNvGraphicFramePr>
          <p:nvPr/>
        </p:nvGraphicFramePr>
        <p:xfrm>
          <a:off x="4892040" y="4420870"/>
          <a:ext cx="2730500" cy="540385"/>
        </p:xfrm>
        <a:graphic>
          <a:graphicData uri="http://schemas.openxmlformats.org/presentationml/2006/ole">
            <mc:AlternateContent xmlns:mc="http://schemas.openxmlformats.org/markup-compatibility/2006">
              <mc:Choice xmlns:v="urn:schemas-microsoft-com:vml" Requires="v">
                <p:oleObj spid="_x0000_s2051" name="" r:id="rId5" imgW="1219200" imgH="241300" progId="Equation.KSEE3">
                  <p:embed/>
                </p:oleObj>
              </mc:Choice>
              <mc:Fallback>
                <p:oleObj name="" r:id="rId5" imgW="1219200" imgH="241300" progId="Equation.KSEE3">
                  <p:embed/>
                  <p:pic>
                    <p:nvPicPr>
                      <p:cNvPr id="0" name="图片 2050"/>
                      <p:cNvPicPr/>
                      <p:nvPr/>
                    </p:nvPicPr>
                    <p:blipFill>
                      <a:blip r:embed="rId6"/>
                      <a:stretch>
                        <a:fillRect/>
                      </a:stretch>
                    </p:blipFill>
                    <p:spPr>
                      <a:xfrm>
                        <a:off x="4892040" y="4420870"/>
                        <a:ext cx="2730500" cy="540385"/>
                      </a:xfrm>
                      <a:prstGeom prst="rect">
                        <a:avLst/>
                      </a:prstGeom>
                    </p:spPr>
                  </p:pic>
                </p:oleObj>
              </mc:Fallback>
            </mc:AlternateContent>
          </a:graphicData>
        </a:graphic>
      </p:graphicFrame>
      <p:graphicFrame>
        <p:nvGraphicFramePr>
          <p:cNvPr id="7" name="对象 6">
            <a:hlinkClick r:id="" action="ppaction://ole?verb="/>
          </p:cNvPr>
          <p:cNvGraphicFramePr>
            <a:graphicFrameLocks noChangeAspect="1"/>
          </p:cNvGraphicFramePr>
          <p:nvPr/>
        </p:nvGraphicFramePr>
        <p:xfrm>
          <a:off x="4279900" y="5110480"/>
          <a:ext cx="1678940" cy="512445"/>
        </p:xfrm>
        <a:graphic>
          <a:graphicData uri="http://schemas.openxmlformats.org/presentationml/2006/ole">
            <mc:AlternateContent xmlns:mc="http://schemas.openxmlformats.org/markup-compatibility/2006">
              <mc:Choice xmlns:v="urn:schemas-microsoft-com:vml" Requires="v">
                <p:oleObj spid="_x0000_s8" name="" r:id="rId7" imgW="749300" imgH="228600" progId="Equation.KSEE3">
                  <p:embed/>
                </p:oleObj>
              </mc:Choice>
              <mc:Fallback>
                <p:oleObj name="" r:id="rId7" imgW="749300" imgH="228600" progId="Equation.KSEE3">
                  <p:embed/>
                  <p:pic>
                    <p:nvPicPr>
                      <p:cNvPr id="0" name="图片 2050"/>
                      <p:cNvPicPr/>
                      <p:nvPr/>
                    </p:nvPicPr>
                    <p:blipFill>
                      <a:blip r:embed="rId8"/>
                      <a:stretch>
                        <a:fillRect/>
                      </a:stretch>
                    </p:blipFill>
                    <p:spPr>
                      <a:xfrm>
                        <a:off x="4279900" y="5110480"/>
                        <a:ext cx="1678940" cy="512445"/>
                      </a:xfrm>
                      <a:prstGeom prst="rect">
                        <a:avLst/>
                      </a:prstGeom>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smtClean="0">
                <a:sym typeface="+mn-ea"/>
              </a:rPr>
              <a:t>三、如何搞好</a:t>
            </a:r>
            <a:r>
              <a:rPr lang="en-US" altLang="zh-CN" smtClean="0">
                <a:sym typeface="+mn-ea"/>
              </a:rPr>
              <a:t>大学数学</a:t>
            </a:r>
            <a:r>
              <a:rPr lang="zh-CN" smtClean="0">
                <a:sym typeface="+mn-ea"/>
              </a:rPr>
              <a:t>教学</a:t>
            </a:r>
            <a:br>
              <a:rPr lang="zh-CN" altLang="en-US"/>
            </a:br>
            <a:endParaRPr lang="zh-CN" altLang="en-US"/>
          </a:p>
        </p:txBody>
      </p:sp>
      <p:sp>
        <p:nvSpPr>
          <p:cNvPr id="3" name="内容占位符 2"/>
          <p:cNvSpPr>
            <a:spLocks noGrp="1"/>
          </p:cNvSpPr>
          <p:nvPr>
            <p:ph idx="1"/>
          </p:nvPr>
        </p:nvSpPr>
        <p:spPr/>
        <p:txBody>
          <a:bodyPr>
            <a:normAutofit/>
          </a:bodyPr>
          <a:p>
            <a:r>
              <a:rPr lang="zh-CN" altLang="en-US"/>
              <a:t>实际上，反过来看，</a:t>
            </a:r>
            <a:endParaRPr lang="zh-CN" altLang="en-US"/>
          </a:p>
          <a:p>
            <a:endParaRPr lang="zh-CN" altLang="en-US"/>
          </a:p>
          <a:p>
            <a:endParaRPr lang="zh-CN" altLang="en-US"/>
          </a:p>
          <a:p>
            <a:r>
              <a:rPr lang="zh-CN" altLang="en-US"/>
              <a:t>意味着</a:t>
            </a:r>
            <a:r>
              <a:rPr lang="en-US" altLang="zh-CN" sz="2800" i="1">
                <a:latin typeface="Bodoni MT" panose="02070603080606020203" charset="0"/>
              </a:rPr>
              <a:t>x</a:t>
            </a:r>
            <a:r>
              <a:rPr lang="en-US" altLang="zh-CN" sz="2800" baseline="-25000">
                <a:latin typeface="Bodoni MT" panose="02070603080606020203" charset="0"/>
              </a:rPr>
              <a:t>0</a:t>
            </a:r>
            <a:r>
              <a:rPr lang="en-US" altLang="zh-CN" sz="2800">
                <a:latin typeface="Bodoni MT" panose="02070603080606020203" charset="0"/>
              </a:rPr>
              <a:t>(</a:t>
            </a:r>
            <a:r>
              <a:rPr lang="en-US" altLang="zh-CN" sz="2800" i="1">
                <a:latin typeface="Bodoni MT" panose="02070603080606020203" charset="0"/>
              </a:rPr>
              <a:t>t</a:t>
            </a:r>
            <a:r>
              <a:rPr lang="en-US" altLang="zh-CN" sz="2800">
                <a:latin typeface="Bodoni MT" panose="02070603080606020203" charset="0"/>
              </a:rPr>
              <a:t>)</a:t>
            </a:r>
            <a:r>
              <a:rPr lang="zh-CN" altLang="en-US"/>
              <a:t>在微分（求导）运算之后的线性组合等于</a:t>
            </a:r>
            <a:r>
              <a:rPr lang="en-US" altLang="zh-CN" sz="2800" i="1">
                <a:latin typeface="Bodoni MT" panose="02070603080606020203" charset="0"/>
              </a:rPr>
              <a:t>f(t)</a:t>
            </a:r>
            <a:r>
              <a:rPr lang="zh-CN" altLang="en-US"/>
              <a:t>。对于右边的线性组合，首先它应该是可以计算的。因此，</a:t>
            </a:r>
            <a:r>
              <a:rPr lang="en-US" altLang="zh-CN" sz="2800" i="1">
                <a:latin typeface="Bodoni MT" panose="02070603080606020203" charset="0"/>
                <a:sym typeface="+mn-ea"/>
              </a:rPr>
              <a:t>x</a:t>
            </a:r>
            <a:r>
              <a:rPr lang="en-US" altLang="zh-CN" sz="2800" baseline="-25000">
                <a:latin typeface="Bodoni MT" panose="02070603080606020203" charset="0"/>
                <a:sym typeface="+mn-ea"/>
              </a:rPr>
              <a:t>0</a:t>
            </a:r>
            <a:r>
              <a:rPr lang="en-US" altLang="zh-CN" sz="2800">
                <a:latin typeface="Bodoni MT" panose="02070603080606020203" charset="0"/>
                <a:sym typeface="+mn-ea"/>
              </a:rPr>
              <a:t>(</a:t>
            </a:r>
            <a:r>
              <a:rPr lang="en-US" altLang="zh-CN" sz="2800" i="1">
                <a:latin typeface="Bodoni MT" panose="02070603080606020203" charset="0"/>
                <a:sym typeface="+mn-ea"/>
              </a:rPr>
              <a:t>t</a:t>
            </a:r>
            <a:r>
              <a:rPr lang="en-US" altLang="zh-CN" sz="2800">
                <a:latin typeface="Bodoni MT" panose="02070603080606020203" charset="0"/>
                <a:sym typeface="+mn-ea"/>
              </a:rPr>
              <a:t>)</a:t>
            </a:r>
            <a:r>
              <a:rPr lang="zh-CN" altLang="en-US">
                <a:sym typeface="+mn-ea"/>
              </a:rPr>
              <a:t>及其各阶导数最好是同一类函数，才使得该线性组合的计算成为可能。于是，所有教科书都给出了非齐项的形式为</a:t>
            </a:r>
            <a:endParaRPr lang="zh-CN" altLang="en-US">
              <a:sym typeface="+mn-ea"/>
            </a:endParaRPr>
          </a:p>
          <a:p>
            <a:endParaRPr lang="zh-CN" altLang="en-US">
              <a:sym typeface="+mn-ea"/>
            </a:endParaRPr>
          </a:p>
          <a:p>
            <a:r>
              <a:rPr lang="zh-CN" altLang="en-US">
                <a:sym typeface="+mn-ea"/>
              </a:rPr>
              <a:t>其中          是</a:t>
            </a:r>
            <a:r>
              <a:rPr lang="en-US" altLang="zh-CN">
                <a:sym typeface="+mn-ea"/>
              </a:rPr>
              <a:t>m </a:t>
            </a:r>
            <a:r>
              <a:rPr lang="zh-CN" altLang="en-US">
                <a:sym typeface="+mn-ea"/>
              </a:rPr>
              <a:t>次多项式。理论上，只要</a:t>
            </a:r>
            <a:r>
              <a:rPr lang="en-US" altLang="zh-CN" sz="2800" i="1">
                <a:latin typeface="Bodoni MT" panose="02070603080606020203" charset="0"/>
                <a:sym typeface="+mn-ea"/>
              </a:rPr>
              <a:t>f(t)</a:t>
            </a:r>
            <a:r>
              <a:rPr lang="zh-CN" altLang="en-US">
                <a:sym typeface="+mn-ea"/>
              </a:rPr>
              <a:t>属于微分运算下的不变函数类，就可以计算出特解。</a:t>
            </a:r>
            <a:endParaRPr lang="zh-CN" altLang="en-US">
              <a:sym typeface="+mn-ea"/>
            </a:endParaRPr>
          </a:p>
          <a:p>
            <a:endParaRPr lang="zh-CN" altLang="en-US"/>
          </a:p>
          <a:p>
            <a:endParaRPr lang="zh-CN" altLang="en-US"/>
          </a:p>
        </p:txBody>
      </p:sp>
      <p:graphicFrame>
        <p:nvGraphicFramePr>
          <p:cNvPr id="6" name="对象 5">
            <a:hlinkClick r:id="" action="ppaction://ole?verb="/>
          </p:cNvPr>
          <p:cNvGraphicFramePr>
            <a:graphicFrameLocks noChangeAspect="1"/>
          </p:cNvGraphicFramePr>
          <p:nvPr/>
        </p:nvGraphicFramePr>
        <p:xfrm>
          <a:off x="4288473" y="2270125"/>
          <a:ext cx="2474595" cy="512445"/>
        </p:xfrm>
        <a:graphic>
          <a:graphicData uri="http://schemas.openxmlformats.org/presentationml/2006/ole">
            <mc:AlternateContent xmlns:mc="http://schemas.openxmlformats.org/markup-compatibility/2006">
              <mc:Choice xmlns:v="urn:schemas-microsoft-com:vml" Requires="v">
                <p:oleObj spid="_x0000_s2051" name="" r:id="rId1" imgW="1104900" imgH="228600" progId="Equation.KSEE3">
                  <p:embed/>
                </p:oleObj>
              </mc:Choice>
              <mc:Fallback>
                <p:oleObj name="" r:id="rId1" imgW="1104900" imgH="228600" progId="Equation.KSEE3">
                  <p:embed/>
                  <p:pic>
                    <p:nvPicPr>
                      <p:cNvPr id="0" name="图片 2050"/>
                      <p:cNvPicPr/>
                      <p:nvPr/>
                    </p:nvPicPr>
                    <p:blipFill>
                      <a:blip r:embed="rId2"/>
                      <a:stretch>
                        <a:fillRect/>
                      </a:stretch>
                    </p:blipFill>
                    <p:spPr>
                      <a:xfrm>
                        <a:off x="4288473" y="2270125"/>
                        <a:ext cx="2474595" cy="512445"/>
                      </a:xfrm>
                      <a:prstGeom prst="rect">
                        <a:avLst/>
                      </a:prstGeom>
                    </p:spPr>
                  </p:pic>
                </p:oleObj>
              </mc:Fallback>
            </mc:AlternateContent>
          </a:graphicData>
        </a:graphic>
      </p:graphicFrame>
      <p:graphicFrame>
        <p:nvGraphicFramePr>
          <p:cNvPr id="9" name="对象 8">
            <a:hlinkClick r:id="" action="ppaction://ole?verb="/>
          </p:cNvPr>
          <p:cNvGraphicFramePr>
            <a:graphicFrameLocks noChangeAspect="1"/>
          </p:cNvGraphicFramePr>
          <p:nvPr/>
        </p:nvGraphicFramePr>
        <p:xfrm>
          <a:off x="3756660" y="4569460"/>
          <a:ext cx="3945890" cy="504190"/>
        </p:xfrm>
        <a:graphic>
          <a:graphicData uri="http://schemas.openxmlformats.org/presentationml/2006/ole">
            <mc:AlternateContent xmlns:mc="http://schemas.openxmlformats.org/markup-compatibility/2006">
              <mc:Choice xmlns:v="urn:schemas-microsoft-com:vml" Requires="v">
                <p:oleObj spid="_x0000_s3073" name="" r:id="rId3" imgW="1892300" imgH="241300" progId="Equation.KSEE3">
                  <p:embed/>
                </p:oleObj>
              </mc:Choice>
              <mc:Fallback>
                <p:oleObj name="" r:id="rId3" imgW="1892300" imgH="241300" progId="Equation.KSEE3">
                  <p:embed/>
                  <p:pic>
                    <p:nvPicPr>
                      <p:cNvPr id="0" name="图片 3072"/>
                      <p:cNvPicPr/>
                      <p:nvPr/>
                    </p:nvPicPr>
                    <p:blipFill>
                      <a:blip r:embed="rId4"/>
                      <a:stretch>
                        <a:fillRect/>
                      </a:stretch>
                    </p:blipFill>
                    <p:spPr>
                      <a:xfrm>
                        <a:off x="3756660" y="4569460"/>
                        <a:ext cx="3945890" cy="504190"/>
                      </a:xfrm>
                      <a:prstGeom prst="rect">
                        <a:avLst/>
                      </a:prstGeom>
                    </p:spPr>
                  </p:pic>
                </p:oleObj>
              </mc:Fallback>
            </mc:AlternateContent>
          </a:graphicData>
        </a:graphic>
      </p:graphicFrame>
      <p:graphicFrame>
        <p:nvGraphicFramePr>
          <p:cNvPr id="10" name="对象 9">
            <a:hlinkClick r:id="" action="ppaction://ole?verb="/>
          </p:cNvPr>
          <p:cNvGraphicFramePr>
            <a:graphicFrameLocks noChangeAspect="1"/>
          </p:cNvGraphicFramePr>
          <p:nvPr/>
        </p:nvGraphicFramePr>
        <p:xfrm>
          <a:off x="1531620" y="5195570"/>
          <a:ext cx="791210" cy="474980"/>
        </p:xfrm>
        <a:graphic>
          <a:graphicData uri="http://schemas.openxmlformats.org/presentationml/2006/ole">
            <mc:AlternateContent xmlns:mc="http://schemas.openxmlformats.org/markup-compatibility/2006">
              <mc:Choice xmlns:v="urn:schemas-microsoft-com:vml" Requires="v">
                <p:oleObj spid="_x0000_s3074" name="" r:id="rId5" imgW="381000" imgH="228600" progId="Equation.KSEE3">
                  <p:embed/>
                </p:oleObj>
              </mc:Choice>
              <mc:Fallback>
                <p:oleObj name="" r:id="rId5" imgW="381000" imgH="228600" progId="Equation.KSEE3">
                  <p:embed/>
                  <p:pic>
                    <p:nvPicPr>
                      <p:cNvPr id="0" name="图片 3073"/>
                      <p:cNvPicPr/>
                      <p:nvPr/>
                    </p:nvPicPr>
                    <p:blipFill>
                      <a:blip r:embed="rId6"/>
                      <a:stretch>
                        <a:fillRect/>
                      </a:stretch>
                    </p:blipFill>
                    <p:spPr>
                      <a:xfrm>
                        <a:off x="1531620" y="5195570"/>
                        <a:ext cx="791210" cy="474980"/>
                      </a:xfrm>
                      <a:prstGeom prst="rect">
                        <a:avLst/>
                      </a:prstGeom>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mtClean="0">
                <a:sym typeface="+mn-ea"/>
              </a:rPr>
              <a:t>三、如何搞好</a:t>
            </a:r>
            <a:r>
              <a:rPr lang="en-US" altLang="zh-CN" smtClean="0">
                <a:sym typeface="+mn-ea"/>
              </a:rPr>
              <a:t>大学数学</a:t>
            </a:r>
            <a:r>
              <a:rPr lang="zh-CN" smtClean="0">
                <a:sym typeface="+mn-ea"/>
              </a:rPr>
              <a:t>教学</a:t>
            </a:r>
            <a:endParaRPr lang="zh-CN" altLang="en-US"/>
          </a:p>
        </p:txBody>
      </p:sp>
      <p:sp>
        <p:nvSpPr>
          <p:cNvPr id="3" name="内容占位符 2"/>
          <p:cNvSpPr>
            <a:spLocks noGrp="1"/>
          </p:cNvSpPr>
          <p:nvPr>
            <p:ph idx="1"/>
          </p:nvPr>
        </p:nvSpPr>
        <p:spPr/>
        <p:txBody>
          <a:bodyPr/>
          <a:p>
            <a:r>
              <a:rPr lang="zh-CN" altLang="en-US">
                <a:solidFill>
                  <a:srgbClr val="FF0000"/>
                </a:solidFill>
              </a:rPr>
              <a:t>例子三。</a:t>
            </a:r>
            <a:endParaRPr lang="zh-CN" altLang="en-US">
              <a:solidFill>
                <a:srgbClr val="FF0000"/>
              </a:solidFill>
            </a:endParaRPr>
          </a:p>
          <a:p>
            <a:r>
              <a:rPr lang="zh-CN" altLang="en-US"/>
              <a:t>向量的文化内涵。</a:t>
            </a:r>
            <a:endParaRPr lang="zh-CN" altLang="en-US"/>
          </a:p>
          <a:p>
            <a:r>
              <a:rPr lang="zh-CN" altLang="en-US"/>
              <a:t>向量：有方向、有大小。正是人们做任何事的数学刻画。</a:t>
            </a:r>
            <a:endParaRPr lang="zh-CN" altLang="en-US"/>
          </a:p>
          <a:p>
            <a:r>
              <a:rPr lang="zh-CN" altLang="en-US"/>
              <a:t>向量的加法：成功的道路不止一条。现实社会告诉我们走弯路是常态！</a:t>
            </a:r>
            <a:endParaRPr lang="en-US" altLang="zh-CN"/>
          </a:p>
        </p:txBody>
      </p:sp>
      <p:cxnSp>
        <p:nvCxnSpPr>
          <p:cNvPr id="5" name="直接箭头连接符 4"/>
          <p:cNvCxnSpPr/>
          <p:nvPr/>
        </p:nvCxnSpPr>
        <p:spPr>
          <a:xfrm flipV="1">
            <a:off x="3083560" y="4502150"/>
            <a:ext cx="6245225" cy="1685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3083560" y="4849813"/>
            <a:ext cx="1171575" cy="1296988"/>
          </a:xfrm>
          <a:prstGeom prst="straightConnector1">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4248150" y="4838700"/>
            <a:ext cx="2209165" cy="11430"/>
          </a:xfrm>
          <a:prstGeom prst="straightConnector1">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6401435" y="3957638"/>
            <a:ext cx="1366838" cy="892175"/>
          </a:xfrm>
          <a:prstGeom prst="straightConnector1">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7768273" y="3971925"/>
            <a:ext cx="1560513" cy="530225"/>
          </a:xfrm>
          <a:prstGeom prst="straightConnector1">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a:off x="3083560" y="6188075"/>
            <a:ext cx="2439988" cy="390525"/>
          </a:xfrm>
          <a:prstGeom prst="straightConnector1">
            <a:avLst/>
          </a:prstGeom>
          <a:ln w="22225">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V="1">
            <a:off x="5509260" y="5491163"/>
            <a:ext cx="947738" cy="1058863"/>
          </a:xfrm>
          <a:prstGeom prst="straightConnector1">
            <a:avLst/>
          </a:prstGeom>
          <a:ln w="22225">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6499860" y="5561013"/>
            <a:ext cx="2228850" cy="720725"/>
          </a:xfrm>
          <a:prstGeom prst="straightConnector1">
            <a:avLst/>
          </a:prstGeom>
          <a:ln w="22225">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V="1">
            <a:off x="8701723" y="3776663"/>
            <a:ext cx="26988" cy="2466975"/>
          </a:xfrm>
          <a:prstGeom prst="straightConnector1">
            <a:avLst/>
          </a:prstGeom>
          <a:ln w="22225">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8743950" y="3817620"/>
            <a:ext cx="585470" cy="684530"/>
          </a:xfrm>
          <a:prstGeom prst="straightConnector1">
            <a:avLst/>
          </a:prstGeom>
          <a:ln w="22225">
            <a:solidFill>
              <a:srgbClr val="FF0066"/>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对象 14">
            <a:hlinkClick r:id="" action="ppaction://ole?verb="/>
          </p:cNvPr>
          <p:cNvGraphicFramePr>
            <a:graphicFrameLocks noChangeAspect="1"/>
          </p:cNvGraphicFramePr>
          <p:nvPr/>
        </p:nvGraphicFramePr>
        <p:xfrm>
          <a:off x="2545080" y="5720715"/>
          <a:ext cx="546100" cy="591820"/>
        </p:xfrm>
        <a:graphic>
          <a:graphicData uri="http://schemas.openxmlformats.org/presentationml/2006/ole">
            <mc:AlternateContent xmlns:mc="http://schemas.openxmlformats.org/markup-compatibility/2006">
              <mc:Choice xmlns:v="urn:schemas-microsoft-com:vml" Requires="v">
                <p:oleObj spid="_x0000_s4097" name="" r:id="rId1" imgW="152400" imgH="165100" progId="Equation.KSEE3">
                  <p:embed/>
                </p:oleObj>
              </mc:Choice>
              <mc:Fallback>
                <p:oleObj name="" r:id="rId1" imgW="152400" imgH="165100" progId="Equation.KSEE3">
                  <p:embed/>
                  <p:pic>
                    <p:nvPicPr>
                      <p:cNvPr id="0" name="图片 4096"/>
                      <p:cNvPicPr/>
                      <p:nvPr/>
                    </p:nvPicPr>
                    <p:blipFill>
                      <a:blip r:embed="rId2"/>
                      <a:stretch>
                        <a:fillRect/>
                      </a:stretch>
                    </p:blipFill>
                    <p:spPr>
                      <a:xfrm>
                        <a:off x="2545080" y="5720715"/>
                        <a:ext cx="546100" cy="591820"/>
                      </a:xfrm>
                      <a:prstGeom prst="rect">
                        <a:avLst/>
                      </a:prstGeom>
                    </p:spPr>
                  </p:pic>
                </p:oleObj>
              </mc:Fallback>
            </mc:AlternateContent>
          </a:graphicData>
        </a:graphic>
      </p:graphicFrame>
      <p:graphicFrame>
        <p:nvGraphicFramePr>
          <p:cNvPr id="16" name="对象 15">
            <a:hlinkClick r:id="" action="ppaction://ole?verb="/>
          </p:cNvPr>
          <p:cNvGraphicFramePr>
            <a:graphicFrameLocks noChangeAspect="1"/>
          </p:cNvGraphicFramePr>
          <p:nvPr/>
        </p:nvGraphicFramePr>
        <p:xfrm>
          <a:off x="9329420" y="4107815"/>
          <a:ext cx="546100" cy="591820"/>
        </p:xfrm>
        <a:graphic>
          <a:graphicData uri="http://schemas.openxmlformats.org/presentationml/2006/ole">
            <mc:AlternateContent xmlns:mc="http://schemas.openxmlformats.org/markup-compatibility/2006">
              <mc:Choice xmlns:v="urn:schemas-microsoft-com:vml" Requires="v">
                <p:oleObj spid="_x0000_s4" name="" r:id="rId3" imgW="152400" imgH="165100" progId="Equation.KSEE3">
                  <p:embed/>
                </p:oleObj>
              </mc:Choice>
              <mc:Fallback>
                <p:oleObj name="" r:id="rId3" imgW="152400" imgH="165100" progId="Equation.KSEE3">
                  <p:embed/>
                  <p:pic>
                    <p:nvPicPr>
                      <p:cNvPr id="0" name="图片 4096"/>
                      <p:cNvPicPr/>
                      <p:nvPr/>
                    </p:nvPicPr>
                    <p:blipFill>
                      <a:blip r:embed="rId4"/>
                      <a:stretch>
                        <a:fillRect/>
                      </a:stretch>
                    </p:blipFill>
                    <p:spPr>
                      <a:xfrm>
                        <a:off x="9329420" y="4107815"/>
                        <a:ext cx="546100" cy="59182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p:stCondLst>
                              <p:cond delay="1500"/>
                            </p:stCondLst>
                            <p:childTnLst>
                              <p:par>
                                <p:cTn id="43" presetID="22" presetClass="entr" presetSubtype="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mtClean="0">
                <a:sym typeface="+mn-ea"/>
              </a:rPr>
              <a:t>三、如何搞好</a:t>
            </a:r>
            <a:r>
              <a:rPr lang="en-US" altLang="zh-CN" smtClean="0">
                <a:sym typeface="+mn-ea"/>
              </a:rPr>
              <a:t>大学数学</a:t>
            </a:r>
            <a:r>
              <a:rPr lang="zh-CN" smtClean="0">
                <a:sym typeface="+mn-ea"/>
              </a:rPr>
              <a:t>教学</a:t>
            </a:r>
            <a:endParaRPr lang="zh-CN" altLang="en-US"/>
          </a:p>
        </p:txBody>
      </p:sp>
      <p:sp>
        <p:nvSpPr>
          <p:cNvPr id="3" name="内容占位符 2"/>
          <p:cNvSpPr>
            <a:spLocks noGrp="1"/>
          </p:cNvSpPr>
          <p:nvPr>
            <p:ph idx="1"/>
          </p:nvPr>
        </p:nvSpPr>
        <p:spPr/>
        <p:txBody>
          <a:bodyPr>
            <a:normAutofit lnSpcReduction="10000"/>
          </a:bodyPr>
          <a:p>
            <a:r>
              <a:rPr lang="zh-CN" altLang="en-US"/>
              <a:t>向量的叉乘（向量积）。</a:t>
            </a:r>
            <a:endParaRPr lang="zh-CN" altLang="en-US"/>
          </a:p>
          <a:p>
            <a:r>
              <a:rPr lang="zh-CN" altLang="en-US"/>
              <a:t>如果</a:t>
            </a:r>
            <a:endParaRPr lang="zh-CN" altLang="en-US"/>
          </a:p>
          <a:p>
            <a:r>
              <a:rPr lang="zh-CN" altLang="en-US"/>
              <a:t>向量</a:t>
            </a:r>
            <a:r>
              <a:rPr lang="en-US" altLang="zh-CN"/>
              <a:t>a</a:t>
            </a:r>
            <a:r>
              <a:rPr lang="zh-CN" altLang="en-US"/>
              <a:t>：知识体系</a:t>
            </a:r>
            <a:r>
              <a:rPr lang="en-US" altLang="zh-CN"/>
              <a:t>1</a:t>
            </a:r>
            <a:endParaRPr lang="en-US" altLang="zh-CN"/>
          </a:p>
          <a:p>
            <a:r>
              <a:rPr lang="zh-CN" altLang="en-US"/>
              <a:t>向量</a:t>
            </a:r>
            <a:r>
              <a:rPr lang="en-US" altLang="zh-CN"/>
              <a:t>b</a:t>
            </a:r>
            <a:r>
              <a:rPr lang="zh-CN" altLang="en-US"/>
              <a:t>：知识体系</a:t>
            </a:r>
            <a:r>
              <a:rPr lang="en-US" altLang="zh-CN"/>
              <a:t>2</a:t>
            </a:r>
            <a:endParaRPr lang="en-US" altLang="zh-CN"/>
          </a:p>
          <a:p>
            <a:r>
              <a:rPr lang="zh-CN" altLang="en-US"/>
              <a:t>向量</a:t>
            </a:r>
            <a:r>
              <a:rPr lang="en-US" altLang="zh-CN"/>
              <a:t>c</a:t>
            </a:r>
            <a:r>
              <a:rPr lang="zh-CN" altLang="en-US"/>
              <a:t>：知识体系</a:t>
            </a:r>
            <a:r>
              <a:rPr lang="en-US" altLang="zh-CN"/>
              <a:t>1</a:t>
            </a:r>
            <a:r>
              <a:rPr lang="zh-CN" altLang="en-US"/>
              <a:t>与知识体系</a:t>
            </a:r>
            <a:r>
              <a:rPr lang="en-US" altLang="zh-CN"/>
              <a:t>2</a:t>
            </a:r>
            <a:endParaRPr lang="en-US" altLang="zh-CN"/>
          </a:p>
          <a:p>
            <a:r>
              <a:rPr lang="en-US" altLang="zh-CN"/>
              <a:t>            </a:t>
            </a:r>
            <a:r>
              <a:rPr lang="zh-CN" altLang="en-US"/>
              <a:t>产生的新生交叉知识体系。</a:t>
            </a:r>
            <a:endParaRPr lang="zh-CN" altLang="en-US"/>
          </a:p>
          <a:p>
            <a:r>
              <a:rPr lang="zh-CN" altLang="en-US"/>
              <a:t>警告：</a:t>
            </a:r>
            <a:endParaRPr lang="zh-CN" altLang="en-US"/>
          </a:p>
          <a:p>
            <a:r>
              <a:rPr lang="en-US" altLang="zh-CN"/>
              <a:t>1. </a:t>
            </a:r>
            <a:r>
              <a:rPr lang="zh-CN" altLang="en-US"/>
              <a:t>如果知识体系</a:t>
            </a:r>
            <a:r>
              <a:rPr lang="en-US" altLang="zh-CN"/>
              <a:t>1</a:t>
            </a:r>
            <a:r>
              <a:rPr lang="zh-CN" altLang="en-US"/>
              <a:t>和知识体系</a:t>
            </a:r>
            <a:r>
              <a:rPr lang="en-US" altLang="zh-CN"/>
              <a:t>2</a:t>
            </a:r>
            <a:r>
              <a:rPr lang="zh-CN" altLang="en-US"/>
              <a:t>相同，则不可能产生新的知识体系。</a:t>
            </a:r>
            <a:endParaRPr lang="zh-CN" altLang="en-US"/>
          </a:p>
          <a:p>
            <a:r>
              <a:rPr lang="en-US" altLang="zh-CN"/>
              <a:t>2. </a:t>
            </a:r>
            <a:r>
              <a:rPr lang="zh-CN" altLang="en-US"/>
              <a:t>新生交叉知识体系的内涵丰富程度与知识体系</a:t>
            </a:r>
            <a:r>
              <a:rPr lang="en-US" altLang="zh-CN"/>
              <a:t>1</a:t>
            </a:r>
            <a:r>
              <a:rPr lang="zh-CN" altLang="en-US"/>
              <a:t>和知识体系</a:t>
            </a:r>
            <a:r>
              <a:rPr lang="en-US" altLang="zh-CN"/>
              <a:t>2</a:t>
            </a:r>
            <a:r>
              <a:rPr lang="zh-CN" altLang="en-US"/>
              <a:t>的内涵程度成正比。</a:t>
            </a:r>
            <a:endParaRPr lang="zh-CN" altLang="en-US"/>
          </a:p>
          <a:p>
            <a:endParaRPr lang="zh-CN" altLang="en-US"/>
          </a:p>
          <a:p>
            <a:endParaRPr lang="en-US" altLang="zh-CN"/>
          </a:p>
        </p:txBody>
      </p:sp>
      <p:grpSp>
        <p:nvGrpSpPr>
          <p:cNvPr id="9" name="组合 8"/>
          <p:cNvGrpSpPr/>
          <p:nvPr/>
        </p:nvGrpSpPr>
        <p:grpSpPr>
          <a:xfrm>
            <a:off x="6408420" y="1621155"/>
            <a:ext cx="4831080" cy="2606040"/>
            <a:chOff x="5796" y="5001"/>
            <a:chExt cx="7608" cy="2688"/>
          </a:xfrm>
          <a:gradFill>
            <a:gsLst>
              <a:gs pos="0">
                <a:schemeClr val="accent1">
                  <a:lumMod val="5000"/>
                  <a:lumOff val="95000"/>
                </a:schemeClr>
              </a:gs>
              <a:gs pos="100000">
                <a:schemeClr val="accent1">
                  <a:lumMod val="45000"/>
                  <a:lumOff val="55000"/>
                </a:schemeClr>
              </a:gs>
              <a:gs pos="94000">
                <a:schemeClr val="accent1">
                  <a:lumMod val="45000"/>
                  <a:lumOff val="55000"/>
                </a:schemeClr>
              </a:gs>
              <a:gs pos="100000">
                <a:schemeClr val="accent1">
                  <a:lumMod val="30000"/>
                  <a:lumOff val="70000"/>
                </a:schemeClr>
              </a:gs>
            </a:gsLst>
            <a:lin ang="2700000" scaled="0"/>
          </a:gradFill>
        </p:grpSpPr>
        <p:sp>
          <p:nvSpPr>
            <p:cNvPr id="4" name="立方体 3"/>
            <p:cNvSpPr/>
            <p:nvPr/>
          </p:nvSpPr>
          <p:spPr>
            <a:xfrm>
              <a:off x="5796" y="5001"/>
              <a:ext cx="7608" cy="2688"/>
            </a:xfrm>
            <a:prstGeom prst="cube">
              <a:avLst>
                <a:gd name="adj" fmla="val 46428"/>
              </a:avLst>
            </a:prstGeom>
            <a:grpFill/>
            <a:ln>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5" name="直接连接符 4"/>
            <p:cNvCxnSpPr/>
            <p:nvPr/>
          </p:nvCxnSpPr>
          <p:spPr>
            <a:xfrm flipH="1">
              <a:off x="7692" y="5025"/>
              <a:ext cx="24" cy="1440"/>
            </a:xfrm>
            <a:prstGeom prst="line">
              <a:avLst/>
            </a:prstGeom>
            <a:grpFill/>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5820" y="6449"/>
              <a:ext cx="1878" cy="1216"/>
            </a:xfrm>
            <a:prstGeom prst="line">
              <a:avLst/>
            </a:prstGeom>
            <a:grpFill/>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674" y="6449"/>
              <a:ext cx="5730" cy="16"/>
            </a:xfrm>
            <a:prstGeom prst="line">
              <a:avLst/>
            </a:prstGeom>
            <a:grpFill/>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grpSp>
      <p:cxnSp>
        <p:nvCxnSpPr>
          <p:cNvPr id="10" name="直接箭头连接符 9"/>
          <p:cNvCxnSpPr/>
          <p:nvPr/>
        </p:nvCxnSpPr>
        <p:spPr>
          <a:xfrm>
            <a:off x="6396990" y="4198620"/>
            <a:ext cx="3642360" cy="1524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V="1">
            <a:off x="6412230" y="3009900"/>
            <a:ext cx="1188720" cy="1203960"/>
          </a:xfrm>
          <a:prstGeom prst="straightConnector1">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6396990" y="2827020"/>
            <a:ext cx="15240" cy="1371600"/>
          </a:xfrm>
          <a:prstGeom prst="straightConnector1">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 name="对象 12">
            <a:hlinkClick r:id="" action="ppaction://ole?verb="/>
          </p:cNvPr>
          <p:cNvGraphicFramePr>
            <a:graphicFrameLocks noChangeAspect="1"/>
          </p:cNvGraphicFramePr>
          <p:nvPr/>
        </p:nvGraphicFramePr>
        <p:xfrm>
          <a:off x="7880350" y="4204335"/>
          <a:ext cx="523240" cy="729615"/>
        </p:xfrm>
        <a:graphic>
          <a:graphicData uri="http://schemas.openxmlformats.org/presentationml/2006/ole">
            <mc:AlternateContent xmlns:mc="http://schemas.openxmlformats.org/markup-compatibility/2006">
              <mc:Choice xmlns:v="urn:schemas-microsoft-com:vml" Requires="v">
                <p:oleObj spid="_x0000_s5121" name="" r:id="rId1" imgW="127000" imgH="177165" progId="Equation.KSEE3">
                  <p:embed/>
                </p:oleObj>
              </mc:Choice>
              <mc:Fallback>
                <p:oleObj name="" r:id="rId1" imgW="127000" imgH="177165" progId="Equation.KSEE3">
                  <p:embed/>
                  <p:pic>
                    <p:nvPicPr>
                      <p:cNvPr id="0" name="图片 5120"/>
                      <p:cNvPicPr/>
                      <p:nvPr/>
                    </p:nvPicPr>
                    <p:blipFill>
                      <a:blip r:embed="rId2"/>
                      <a:stretch>
                        <a:fillRect/>
                      </a:stretch>
                    </p:blipFill>
                    <p:spPr>
                      <a:xfrm>
                        <a:off x="7880350" y="4204335"/>
                        <a:ext cx="523240" cy="729615"/>
                      </a:xfrm>
                      <a:prstGeom prst="rect">
                        <a:avLst/>
                      </a:prstGeom>
                    </p:spPr>
                  </p:pic>
                </p:oleObj>
              </mc:Fallback>
            </mc:AlternateContent>
          </a:graphicData>
        </a:graphic>
      </p:graphicFrame>
      <p:graphicFrame>
        <p:nvGraphicFramePr>
          <p:cNvPr id="14" name="对象 13">
            <a:hlinkClick r:id="" action="ppaction://ole?verb="/>
          </p:cNvPr>
          <p:cNvGraphicFramePr>
            <a:graphicFrameLocks noChangeAspect="1"/>
          </p:cNvGraphicFramePr>
          <p:nvPr/>
        </p:nvGraphicFramePr>
        <p:xfrm>
          <a:off x="7172960" y="3205480"/>
          <a:ext cx="576580" cy="889635"/>
        </p:xfrm>
        <a:graphic>
          <a:graphicData uri="http://schemas.openxmlformats.org/presentationml/2006/ole">
            <mc:AlternateContent xmlns:mc="http://schemas.openxmlformats.org/markup-compatibility/2006">
              <mc:Choice xmlns:v="urn:schemas-microsoft-com:vml" Requires="v">
                <p:oleObj spid="_x0000_s8" name="" r:id="rId3" imgW="139700" imgH="215900" progId="Equation.KSEE3">
                  <p:embed/>
                </p:oleObj>
              </mc:Choice>
              <mc:Fallback>
                <p:oleObj name="" r:id="rId3" imgW="139700" imgH="215900" progId="Equation.KSEE3">
                  <p:embed/>
                  <p:pic>
                    <p:nvPicPr>
                      <p:cNvPr id="0" name="图片 5120"/>
                      <p:cNvPicPr/>
                      <p:nvPr/>
                    </p:nvPicPr>
                    <p:blipFill>
                      <a:blip r:embed="rId4"/>
                      <a:stretch>
                        <a:fillRect/>
                      </a:stretch>
                    </p:blipFill>
                    <p:spPr>
                      <a:xfrm>
                        <a:off x="7172960" y="3205480"/>
                        <a:ext cx="576580" cy="889635"/>
                      </a:xfrm>
                      <a:prstGeom prst="rect">
                        <a:avLst/>
                      </a:prstGeom>
                    </p:spPr>
                  </p:pic>
                </p:oleObj>
              </mc:Fallback>
            </mc:AlternateContent>
          </a:graphicData>
        </a:graphic>
      </p:graphicFrame>
      <p:graphicFrame>
        <p:nvGraphicFramePr>
          <p:cNvPr id="15" name="对象 14">
            <a:hlinkClick r:id="" action="ppaction://ole?verb="/>
          </p:cNvPr>
          <p:cNvGraphicFramePr>
            <a:graphicFrameLocks noChangeAspect="1"/>
          </p:cNvGraphicFramePr>
          <p:nvPr/>
        </p:nvGraphicFramePr>
        <p:xfrm>
          <a:off x="5273040" y="1767840"/>
          <a:ext cx="2354580" cy="889635"/>
        </p:xfrm>
        <a:graphic>
          <a:graphicData uri="http://schemas.openxmlformats.org/presentationml/2006/ole">
            <mc:AlternateContent xmlns:mc="http://schemas.openxmlformats.org/markup-compatibility/2006">
              <mc:Choice xmlns:v="urn:schemas-microsoft-com:vml" Requires="v">
                <p:oleObj spid="_x0000_s16" name="" r:id="rId5" imgW="571500" imgH="215900" progId="Equation.KSEE3">
                  <p:embed/>
                </p:oleObj>
              </mc:Choice>
              <mc:Fallback>
                <p:oleObj name="" r:id="rId5" imgW="571500" imgH="215900" progId="Equation.KSEE3">
                  <p:embed/>
                  <p:pic>
                    <p:nvPicPr>
                      <p:cNvPr id="0" name="图片 5120"/>
                      <p:cNvPicPr/>
                      <p:nvPr/>
                    </p:nvPicPr>
                    <p:blipFill>
                      <a:blip r:embed="rId6"/>
                      <a:stretch>
                        <a:fillRect/>
                      </a:stretch>
                    </p:blipFill>
                    <p:spPr>
                      <a:xfrm>
                        <a:off x="5273040" y="1767840"/>
                        <a:ext cx="2354580" cy="889635"/>
                      </a:xfrm>
                      <a:prstGeom prst="rect">
                        <a:avLst/>
                      </a:prstGeom>
                    </p:spPr>
                  </p:pic>
                </p:oleObj>
              </mc:Fallback>
            </mc:AlternateContent>
          </a:graphicData>
        </a:graphic>
      </p:graphicFrame>
      <p:sp>
        <p:nvSpPr>
          <p:cNvPr id="17" name="矩形 16"/>
          <p:cNvSpPr/>
          <p:nvPr/>
        </p:nvSpPr>
        <p:spPr>
          <a:xfrm>
            <a:off x="7536180" y="1931670"/>
            <a:ext cx="2774315" cy="822960"/>
          </a:xfrm>
          <a:prstGeom prst="rect">
            <a:avLst/>
          </a:prstGeom>
          <a:noFill/>
          <a:ln>
            <a:noFill/>
          </a:ln>
        </p:spPr>
        <p:txBody>
          <a:bodyPr wrap="square" rtlCol="0" anchor="t">
            <a:spAutoFit/>
          </a:bodyPr>
          <a:p>
            <a:pPr algn="ctr"/>
            <a:r>
              <a:rPr lang="zh-CN" altLang="en-US" sz="4800" b="1">
                <a:ln w="10160">
                  <a:solidFill>
                    <a:schemeClr val="accent5"/>
                  </a:solidFill>
                  <a:prstDash val="solid"/>
                </a:ln>
                <a:solidFill>
                  <a:srgbClr val="FFFFFF"/>
                </a:solidFill>
                <a:effectLst>
                  <a:outerShdw blurRad="38100" dist="22860" dir="5400000" algn="tl" rotWithShape="0">
                    <a:srgbClr val="000000">
                      <a:alpha val="30000"/>
                    </a:srgbClr>
                  </a:outerShdw>
                </a:effectLst>
              </a:rPr>
              <a:t>知识结构</a:t>
            </a:r>
            <a:endParaRPr lang="zh-CN" altLang="en-US" sz="48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par>
                          <p:cTn id="24" fill="hold">
                            <p:stCondLst>
                              <p:cond delay="500"/>
                            </p:stCondLst>
                            <p:childTnLst>
                              <p:par>
                                <p:cTn id="25" presetID="1"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1"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edg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4" name="矩形 3"/>
          <p:cNvSpPr/>
          <p:nvPr/>
        </p:nvSpPr>
        <p:spPr>
          <a:xfrm>
            <a:off x="3249930" y="1935480"/>
            <a:ext cx="5692140" cy="822960"/>
          </a:xfrm>
          <a:prstGeom prst="rect">
            <a:avLst/>
          </a:prstGeom>
          <a:noFill/>
          <a:ln>
            <a:noFill/>
          </a:ln>
        </p:spPr>
        <p:txBody>
          <a:bodyPr wrap="none" rtlCol="0" anchor="t">
            <a:spAutoFit/>
            <a:scene3d>
              <a:camera prst="orthographicFront"/>
              <a:lightRig rig="threePt" dir="t"/>
            </a:scene3d>
          </a:bodyPr>
          <a:p>
            <a:pPr algn="ctr"/>
            <a:r>
              <a:rPr lang="zh-CN" altLang="en-US" sz="4800" b="1">
                <a:solidFill>
                  <a:schemeClr val="accent1"/>
                </a:solidFill>
                <a:effectLst>
                  <a:outerShdw blurRad="38100" dist="25400" dir="5400000" algn="ctr" rotWithShape="0">
                    <a:srgbClr val="6E747A">
                      <a:alpha val="43000"/>
                    </a:srgbClr>
                  </a:outerShdw>
                </a:effectLst>
              </a:rPr>
              <a:t>不当之处请批评指正</a:t>
            </a:r>
            <a:endParaRPr lang="zh-CN" altLang="en-US" sz="4800" b="1">
              <a:solidFill>
                <a:schemeClr val="accent1"/>
              </a:solidFill>
              <a:effectLst>
                <a:outerShdw blurRad="38100" dist="25400" dir="5400000" algn="ctr" rotWithShape="0">
                  <a:srgbClr val="6E747A">
                    <a:alpha val="43000"/>
                  </a:srgbClr>
                </a:outerShdw>
              </a:effectLst>
            </a:endParaRPr>
          </a:p>
        </p:txBody>
      </p:sp>
      <p:sp>
        <p:nvSpPr>
          <p:cNvPr id="7" name="矩形 6"/>
          <p:cNvSpPr/>
          <p:nvPr/>
        </p:nvSpPr>
        <p:spPr>
          <a:xfrm>
            <a:off x="4578350" y="5151120"/>
            <a:ext cx="3035300" cy="1188720"/>
          </a:xfrm>
          <a:prstGeom prst="rect">
            <a:avLst/>
          </a:prstGeom>
          <a:noFill/>
          <a:ln>
            <a:noFill/>
          </a:ln>
        </p:spPr>
        <p:txBody>
          <a:bodyPr wrap="none" rtlCol="0" anchor="t">
            <a:spAutoFit/>
          </a:bodyPr>
          <a:p>
            <a:pPr algn="ctr"/>
            <a:r>
              <a:rPr lang="zh-CN" altLang="en-US" sz="72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谢    谢</a:t>
            </a:r>
            <a:endParaRPr lang="zh-CN" altLang="en-US" sz="72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8" name="矩形 7"/>
          <p:cNvSpPr/>
          <p:nvPr/>
        </p:nvSpPr>
        <p:spPr>
          <a:xfrm>
            <a:off x="1794510" y="4023360"/>
            <a:ext cx="8602980" cy="1097280"/>
          </a:xfrm>
          <a:prstGeom prst="rect">
            <a:avLst/>
          </a:prstGeom>
          <a:noFill/>
          <a:ln>
            <a:noFill/>
          </a:ln>
        </p:spPr>
        <p:txBody>
          <a:bodyPr wrap="none" rtlCol="0" anchor="t">
            <a:spAutoFit/>
          </a:bodyPr>
          <a:p>
            <a:pPr algn="ctr"/>
            <a:r>
              <a:rPr lang="zh-CN" altLang="en-US" sz="66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祝各位选手取得好成绩</a:t>
            </a:r>
            <a:endParaRPr lang="zh-CN" altLang="en-US" sz="6600" b="1">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9" name="矩形 8"/>
          <p:cNvSpPr/>
          <p:nvPr/>
        </p:nvSpPr>
        <p:spPr>
          <a:xfrm>
            <a:off x="1796098" y="2834640"/>
            <a:ext cx="8599805" cy="1005840"/>
          </a:xfrm>
          <a:prstGeom prst="rect">
            <a:avLst/>
          </a:prstGeom>
          <a:noFill/>
          <a:ln>
            <a:noFill/>
          </a:ln>
        </p:spPr>
        <p:txBody>
          <a:bodyPr wrap="none" rtlCol="0" anchor="t">
            <a:spAutoFit/>
          </a:bodyPr>
          <a:p>
            <a:pPr algn="ctr"/>
            <a:r>
              <a:rPr lang="zh-CN" altLang="en-US" sz="60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愿各位同仁不断教学相长</a:t>
            </a:r>
            <a:endParaRPr lang="zh-CN" altLang="en-US" sz="60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1" fill="hold" grpId="1"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000"/>
                            </p:stCondLst>
                            <p:childTnLst>
                              <p:par>
                                <p:cTn id="13" presetID="22" presetClass="entr" presetSubtype="1" fill="hold" grpId="1"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1500"/>
                            </p:stCondLst>
                            <p:childTnLst>
                              <p:par>
                                <p:cTn id="17" presetID="22" presetClass="entr" presetSubtype="1" fill="hold" grpId="1"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8" grpId="0"/>
      <p:bldP spid="7" grpId="0"/>
      <p:bldP spid="4" grpId="1"/>
      <p:bldP spid="9" grpId="1"/>
      <p:bldP spid="8" grpId="1"/>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custDataLst>
              <p:tags r:id="rId1"/>
            </p:custDataLst>
          </p:nvPr>
        </p:nvSpPr>
        <p:spPr>
          <a:xfrm>
            <a:off x="838200" y="568960"/>
            <a:ext cx="10515600" cy="11217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887DCD">
                    <a:lumMod val="50000"/>
                  </a:srgbClr>
                </a:solidFill>
                <a:effectLst>
                  <a:glow rad="139700">
                    <a:srgbClr val="60A8FF">
                      <a:alpha val="14902"/>
                    </a:srgbClr>
                  </a:glow>
                </a:effectLst>
                <a:latin typeface="+mj-lt"/>
                <a:ea typeface="+mj-ea"/>
                <a:cs typeface="+mj-cs"/>
              </a:defRPr>
            </a:lvl1pPr>
          </a:lstStyle>
          <a:p>
            <a:r>
              <a:rPr lang="zh-CN" altLang="en-US"/>
              <a:t>一、大学数学的地位和作用</a:t>
            </a:r>
            <a:endParaRPr lang="zh-CN" altLang="en-US"/>
          </a:p>
        </p:txBody>
      </p:sp>
      <p:sp>
        <p:nvSpPr>
          <p:cNvPr id="5" name="内容占位符 4"/>
          <p:cNvSpPr>
            <a:spLocks noGrp="1"/>
          </p:cNvSpPr>
          <p:nvPr>
            <p:custDataLst>
              <p:tags r:id="rId2"/>
            </p:custDataLst>
          </p:nvPr>
        </p:nvSpPr>
        <p:spPr>
          <a:xfrm>
            <a:off x="838200" y="1871025"/>
            <a:ext cx="10515600" cy="4316415"/>
          </a:xfrm>
          <a:prstGeom prst="rect">
            <a:avLst/>
          </a:prstGeom>
        </p:spPr>
        <p:txBody>
          <a:bodyPr vert="horz" lIns="91440" tIns="45720" rIns="91440" bIns="45720" rtlCol="0"/>
          <a:lstStyle>
            <a:lvl1pPr marL="0" indent="0" algn="l" defTabSz="914400" rtl="0" eaLnBrk="1" latinLnBrk="0" hangingPunct="1">
              <a:lnSpc>
                <a:spcPct val="90000"/>
              </a:lnSpc>
              <a:spcBef>
                <a:spcPts val="1000"/>
              </a:spcBef>
              <a:buClr>
                <a:srgbClr val="6F8BC9">
                  <a:lumMod val="75000"/>
                </a:srgbClr>
              </a:buClr>
              <a:buFont typeface="Arial" panose="020B0604020202020204" pitchFamily="34" charset="0"/>
              <a:buNone/>
              <a:defRPr sz="2400" kern="1200">
                <a:solidFill>
                  <a:srgbClr val="47494B"/>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47494B"/>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9pPr>
          </a:lstStyle>
          <a:p>
            <a:pPr>
              <a:lnSpc>
                <a:spcPct val="150000"/>
              </a:lnSpc>
            </a:pPr>
            <a:r>
              <a:rPr lang="zh-CN" altLang="en-US" smtClean="0"/>
              <a:t>随着现代社会的不断进步与发展，尤其是计算机技术的飞速发展，使得数学理论和应用达到了空前</a:t>
            </a:r>
            <a:r>
              <a:rPr lang="zh-CN" altLang="en-US" smtClean="0">
                <a:sym typeface="+mn-ea"/>
              </a:rPr>
              <a:t>广泛</a:t>
            </a:r>
            <a:r>
              <a:rPr lang="zh-CN" altLang="en-US" smtClean="0"/>
              <a:t>的发展。</a:t>
            </a:r>
            <a:r>
              <a:rPr lang="en-US" altLang="zh-CN" smtClean="0"/>
              <a:t>数学</a:t>
            </a:r>
            <a:r>
              <a:rPr lang="en-US" altLang="zh-CN" smtClean="0">
                <a:sym typeface="+mn-ea"/>
              </a:rPr>
              <a:t>广泛渗透</a:t>
            </a:r>
            <a:r>
              <a:rPr lang="zh-CN" altLang="en-US" smtClean="0"/>
              <a:t>于几乎所有</a:t>
            </a:r>
            <a:r>
              <a:rPr lang="en-US" altLang="zh-CN" smtClean="0"/>
              <a:t>学科</a:t>
            </a:r>
            <a:r>
              <a:rPr lang="zh-CN" altLang="en-US" smtClean="0"/>
              <a:t>：</a:t>
            </a:r>
            <a:r>
              <a:rPr lang="en-US" altLang="zh-CN" smtClean="0"/>
              <a:t>理、工、经、管、农、医、文</a:t>
            </a:r>
            <a:r>
              <a:rPr lang="zh-CN" altLang="en-US" smtClean="0"/>
              <a:t>等等</a:t>
            </a:r>
            <a:r>
              <a:rPr lang="en-US" altLang="zh-CN" smtClean="0"/>
              <a:t>等</a:t>
            </a:r>
            <a:r>
              <a:rPr lang="zh-CN" altLang="en-US" smtClean="0"/>
              <a:t>，都由于定量化研究的需要，而把</a:t>
            </a:r>
            <a:r>
              <a:rPr lang="en-US" altLang="zh-CN" smtClean="0"/>
              <a:t>大学数学课程列为重要的学习内容。</a:t>
            </a:r>
            <a:r>
              <a:rPr lang="zh-CN" altLang="en-US" smtClean="0"/>
              <a:t>并且</a:t>
            </a:r>
            <a:r>
              <a:rPr lang="en-US" altLang="zh-CN" smtClean="0"/>
              <a:t>由于专业类型的不同</a:t>
            </a:r>
            <a:r>
              <a:rPr lang="zh-CN" altLang="en-US" smtClean="0"/>
              <a:t>，</a:t>
            </a:r>
            <a:r>
              <a:rPr lang="en-US" altLang="zh-CN" smtClean="0"/>
              <a:t>学校类型和培养目标的不同，以及地域的差异，使</a:t>
            </a:r>
            <a:r>
              <a:rPr lang="zh-CN" altLang="en-US" smtClean="0"/>
              <a:t>得各学科</a:t>
            </a:r>
            <a:r>
              <a:rPr lang="en-US" altLang="zh-CN" smtClean="0"/>
              <a:t>对大学数学的要求呈现多样化趋势。</a:t>
            </a:r>
            <a:r>
              <a:rPr lang="zh-CN" altLang="en-US" smtClean="0"/>
              <a:t>由此可见，大学数学在高等教育中越来越得到重视，对各学科发展处于不可或缺的地位。</a:t>
            </a:r>
            <a:endParaRPr lang="zh-CN" altLang="en-US" smtClean="0"/>
          </a:p>
        </p:txBody>
      </p:sp>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custDataLst>
              <p:tags r:id="rId1"/>
            </p:custDataLst>
          </p:nvPr>
        </p:nvSpPr>
        <p:spPr>
          <a:xfrm>
            <a:off x="838200" y="568960"/>
            <a:ext cx="10515600" cy="11217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887DCD">
                    <a:lumMod val="50000"/>
                  </a:srgbClr>
                </a:solidFill>
                <a:effectLst>
                  <a:glow rad="139700">
                    <a:srgbClr val="60A8FF">
                      <a:alpha val="14902"/>
                    </a:srgbClr>
                  </a:glow>
                </a:effectLst>
                <a:latin typeface="+mj-lt"/>
                <a:ea typeface="+mj-ea"/>
                <a:cs typeface="+mj-cs"/>
              </a:defRPr>
            </a:lvl1pPr>
          </a:lstStyle>
          <a:p>
            <a:r>
              <a:rPr lang="zh-CN" altLang="en-US"/>
              <a:t>一、大学数学的地位和作用</a:t>
            </a:r>
            <a:endParaRPr lang="zh-CN" altLang="en-US"/>
          </a:p>
        </p:txBody>
      </p:sp>
      <p:sp>
        <p:nvSpPr>
          <p:cNvPr id="5" name="内容占位符 4"/>
          <p:cNvSpPr>
            <a:spLocks noGrp="1"/>
          </p:cNvSpPr>
          <p:nvPr>
            <p:custDataLst>
              <p:tags r:id="rId2"/>
            </p:custDataLst>
          </p:nvPr>
        </p:nvSpPr>
        <p:spPr>
          <a:xfrm>
            <a:off x="838200" y="1871025"/>
            <a:ext cx="10515600" cy="4316415"/>
          </a:xfrm>
          <a:prstGeom prst="rect">
            <a:avLst/>
          </a:prstGeom>
        </p:spPr>
        <p:txBody>
          <a:bodyPr vert="horz" lIns="91440" tIns="45720" rIns="91440" bIns="45720" rtlCol="0"/>
          <a:lstStyle>
            <a:lvl1pPr marL="0" indent="0" algn="l" defTabSz="914400" rtl="0" eaLnBrk="1" latinLnBrk="0" hangingPunct="1">
              <a:lnSpc>
                <a:spcPct val="90000"/>
              </a:lnSpc>
              <a:spcBef>
                <a:spcPts val="1000"/>
              </a:spcBef>
              <a:buClr>
                <a:srgbClr val="6F8BC9">
                  <a:lumMod val="75000"/>
                </a:srgbClr>
              </a:buClr>
              <a:buFont typeface="Arial" panose="020B0604020202020204" pitchFamily="34" charset="0"/>
              <a:buNone/>
              <a:defRPr sz="2400" kern="1200">
                <a:solidFill>
                  <a:srgbClr val="47494B"/>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47494B"/>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9pPr>
          </a:lstStyle>
          <a:p>
            <a:pPr>
              <a:lnSpc>
                <a:spcPct val="150000"/>
              </a:lnSpc>
            </a:pPr>
            <a:r>
              <a:rPr lang="en-US" altLang="zh-CN" dirty="0" err="1" smtClean="0">
                <a:sym typeface="+mn-ea"/>
              </a:rPr>
              <a:t>明确了数学教育在大学教育中的作用：数学是</a:t>
            </a:r>
            <a:r>
              <a:rPr lang="zh-CN" altLang="en-US" dirty="0" err="1" smtClean="0">
                <a:sym typeface="+mn-ea"/>
              </a:rPr>
              <a:t>各学科</a:t>
            </a:r>
            <a:r>
              <a:rPr lang="en-US" altLang="zh-CN" dirty="0" err="1" smtClean="0">
                <a:sym typeface="+mn-ea"/>
              </a:rPr>
              <a:t>专业学习和从事科</a:t>
            </a:r>
            <a:r>
              <a:rPr lang="zh-CN" altLang="en-US" dirty="0" err="1" smtClean="0">
                <a:sym typeface="+mn-ea"/>
              </a:rPr>
              <a:t>学研究</a:t>
            </a:r>
            <a:r>
              <a:rPr lang="en-US" altLang="zh-CN" dirty="0" err="1" smtClean="0">
                <a:sym typeface="+mn-ea"/>
              </a:rPr>
              <a:t>必不可少的重要工具；是培养理性思维的重要载体；是接受美感熏陶的一条途径。数学</a:t>
            </a:r>
            <a:endParaRPr lang="en-US" altLang="zh-CN" dirty="0" err="1" smtClean="0">
              <a:sym typeface="+mn-ea"/>
            </a:endParaRPr>
          </a:p>
          <a:p>
            <a:pPr algn="ctr">
              <a:lnSpc>
                <a:spcPct val="150000"/>
              </a:lnSpc>
            </a:pPr>
            <a:r>
              <a:rPr lang="en-US" altLang="zh-CN" dirty="0" err="1" smtClean="0">
                <a:solidFill>
                  <a:srgbClr val="0070C0"/>
                </a:solidFill>
                <a:sym typeface="+mn-ea"/>
              </a:rPr>
              <a:t>不仅是一种</a:t>
            </a:r>
            <a:r>
              <a:rPr lang="zh-CN" altLang="en-US" dirty="0" err="1" smtClean="0">
                <a:solidFill>
                  <a:srgbClr val="0070C0"/>
                </a:solidFill>
                <a:sym typeface="+mn-ea"/>
              </a:rPr>
              <a:t>应用</a:t>
            </a:r>
            <a:r>
              <a:rPr lang="en-US" altLang="zh-CN" dirty="0" err="1" smtClean="0">
                <a:solidFill>
                  <a:srgbClr val="0070C0"/>
                </a:solidFill>
                <a:sym typeface="+mn-ea"/>
              </a:rPr>
              <a:t>工具，而且是一种思维模式；</a:t>
            </a:r>
            <a:endParaRPr lang="en-US" altLang="zh-CN" dirty="0" err="1" smtClean="0">
              <a:solidFill>
                <a:srgbClr val="0070C0"/>
              </a:solidFill>
              <a:sym typeface="+mn-ea"/>
            </a:endParaRPr>
          </a:p>
          <a:p>
            <a:pPr algn="ctr">
              <a:lnSpc>
                <a:spcPct val="150000"/>
              </a:lnSpc>
            </a:pPr>
            <a:r>
              <a:rPr lang="en-US" altLang="zh-CN" dirty="0" err="1" smtClean="0">
                <a:solidFill>
                  <a:srgbClr val="0070C0"/>
                </a:solidFill>
                <a:sym typeface="+mn-ea"/>
              </a:rPr>
              <a:t>不仅是一种知识，而且是一种素养；</a:t>
            </a:r>
            <a:endParaRPr lang="en-US" altLang="zh-CN" dirty="0" err="1" smtClean="0">
              <a:solidFill>
                <a:srgbClr val="0070C0"/>
              </a:solidFill>
              <a:sym typeface="+mn-ea"/>
            </a:endParaRPr>
          </a:p>
          <a:p>
            <a:pPr algn="ctr">
              <a:lnSpc>
                <a:spcPct val="150000"/>
              </a:lnSpc>
            </a:pPr>
            <a:r>
              <a:rPr lang="en-US" altLang="zh-CN" dirty="0" err="1" smtClean="0">
                <a:solidFill>
                  <a:srgbClr val="0070C0"/>
                </a:solidFill>
                <a:sym typeface="+mn-ea"/>
              </a:rPr>
              <a:t>不仅是一门科学，而且是一种文化。</a:t>
            </a:r>
            <a:endParaRPr lang="en-US" altLang="zh-CN" dirty="0" err="1" smtClean="0">
              <a:solidFill>
                <a:srgbClr val="0070C0"/>
              </a:solidFill>
              <a:sym typeface="+mn-ea"/>
            </a:endParaRPr>
          </a:p>
          <a:p>
            <a:pPr>
              <a:lnSpc>
                <a:spcPct val="150000"/>
              </a:lnSpc>
            </a:pPr>
            <a:r>
              <a:rPr lang="en-US" altLang="zh-CN" dirty="0" err="1" smtClean="0">
                <a:sym typeface="+mn-ea"/>
              </a:rPr>
              <a:t>它对各类人才的成长具有不可替代的重要作用。</a:t>
            </a:r>
            <a:endParaRPr lang="zh-CN" altLang="en-US" smtClean="0"/>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custDataLst>
              <p:tags r:id="rId1"/>
            </p:custDataLst>
          </p:nvPr>
        </p:nvSpPr>
        <p:spPr>
          <a:xfrm>
            <a:off x="838200" y="568960"/>
            <a:ext cx="10515600" cy="11217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887DCD">
                    <a:lumMod val="50000"/>
                  </a:srgbClr>
                </a:solidFill>
                <a:effectLst>
                  <a:glow rad="139700">
                    <a:srgbClr val="60A8FF">
                      <a:alpha val="14902"/>
                    </a:srgbClr>
                  </a:glow>
                </a:effectLst>
                <a:latin typeface="+mj-lt"/>
                <a:ea typeface="+mj-ea"/>
                <a:cs typeface="+mj-cs"/>
              </a:defRPr>
            </a:lvl1pPr>
          </a:lstStyle>
          <a:p>
            <a:r>
              <a:rPr lang="zh-CN" altLang="en-US" smtClean="0">
                <a:sym typeface="+mn-ea"/>
              </a:rPr>
              <a:t>二、</a:t>
            </a:r>
            <a:r>
              <a:rPr lang="en-US" altLang="zh-CN" smtClean="0">
                <a:sym typeface="+mn-ea"/>
              </a:rPr>
              <a:t>大学数学课程的主要</a:t>
            </a:r>
            <a:r>
              <a:rPr lang="zh-CN" altLang="en-US" smtClean="0">
                <a:sym typeface="+mn-ea"/>
              </a:rPr>
              <a:t>内容</a:t>
            </a:r>
            <a:endParaRPr lang="zh-CN" altLang="en-US" smtClean="0">
              <a:sym typeface="+mn-ea"/>
            </a:endParaRPr>
          </a:p>
        </p:txBody>
      </p:sp>
      <p:sp>
        <p:nvSpPr>
          <p:cNvPr id="5" name="内容占位符 4"/>
          <p:cNvSpPr>
            <a:spLocks noGrp="1"/>
          </p:cNvSpPr>
          <p:nvPr>
            <p:custDataLst>
              <p:tags r:id="rId2"/>
            </p:custDataLst>
          </p:nvPr>
        </p:nvSpPr>
        <p:spPr>
          <a:xfrm>
            <a:off x="838200" y="1871025"/>
            <a:ext cx="10515600" cy="4316415"/>
          </a:xfrm>
          <a:prstGeom prst="rect">
            <a:avLst/>
          </a:prstGeom>
        </p:spPr>
        <p:txBody>
          <a:bodyPr vert="horz" lIns="91440" tIns="45720" rIns="91440" bIns="45720" rtlCol="0"/>
          <a:lstStyle>
            <a:lvl1pPr marL="0" indent="0" algn="l" defTabSz="914400" rtl="0" eaLnBrk="1" latinLnBrk="0" hangingPunct="1">
              <a:lnSpc>
                <a:spcPct val="90000"/>
              </a:lnSpc>
              <a:spcBef>
                <a:spcPts val="1000"/>
              </a:spcBef>
              <a:buClr>
                <a:srgbClr val="6F8BC9">
                  <a:lumMod val="75000"/>
                </a:srgbClr>
              </a:buClr>
              <a:buFont typeface="Arial" panose="020B0604020202020204" pitchFamily="34" charset="0"/>
              <a:buNone/>
              <a:defRPr sz="2400" kern="1200">
                <a:solidFill>
                  <a:srgbClr val="47494B"/>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47494B"/>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9pPr>
          </a:lstStyle>
          <a:p>
            <a:pPr>
              <a:lnSpc>
                <a:spcPct val="150000"/>
              </a:lnSpc>
            </a:pPr>
            <a:r>
              <a:rPr lang="en-US" altLang="zh-CN" smtClean="0"/>
              <a:t>数学思想、数学能力和数学素养是数学课程的精髓，也是科学素养和创新能力的重要基础</a:t>
            </a:r>
            <a:r>
              <a:rPr lang="zh-CN" altLang="en-US" smtClean="0"/>
              <a:t>。</a:t>
            </a:r>
            <a:endParaRPr lang="zh-CN" altLang="en-US" smtClean="0"/>
          </a:p>
          <a:p>
            <a:pPr>
              <a:lnSpc>
                <a:spcPct val="150000"/>
              </a:lnSpc>
            </a:pPr>
            <a:r>
              <a:rPr lang="en-US" altLang="zh-CN" smtClean="0"/>
              <a:t>数学课程当然要传授数学知识，但是并非仅仅以传授知识为目的，更重要的是以知识为载体传授数学思想、培养数学素养，提高学生学习数学和应用数学的能力。</a:t>
            </a:r>
            <a:endParaRPr lang="en-US" altLang="zh-CN" smtClean="0"/>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custDataLst>
              <p:tags r:id="rId1"/>
            </p:custDataLst>
          </p:nvPr>
        </p:nvSpPr>
        <p:spPr>
          <a:xfrm>
            <a:off x="838200" y="568960"/>
            <a:ext cx="10515600" cy="11217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887DCD">
                    <a:lumMod val="50000"/>
                  </a:srgbClr>
                </a:solidFill>
                <a:effectLst>
                  <a:glow rad="139700">
                    <a:srgbClr val="60A8FF">
                      <a:alpha val="14902"/>
                    </a:srgbClr>
                  </a:glow>
                </a:effectLst>
                <a:latin typeface="+mj-lt"/>
                <a:ea typeface="+mj-ea"/>
                <a:cs typeface="+mj-cs"/>
              </a:defRPr>
            </a:lvl1pPr>
          </a:lstStyle>
          <a:p>
            <a:r>
              <a:rPr lang="zh-CN" altLang="en-US" smtClean="0">
                <a:sym typeface="+mn-ea"/>
              </a:rPr>
              <a:t>二、</a:t>
            </a:r>
            <a:r>
              <a:rPr lang="en-US" altLang="zh-CN" smtClean="0">
                <a:sym typeface="+mn-ea"/>
              </a:rPr>
              <a:t>大学数学课程的主要</a:t>
            </a:r>
            <a:r>
              <a:rPr lang="zh-CN" altLang="en-US" smtClean="0">
                <a:sym typeface="+mn-ea"/>
              </a:rPr>
              <a:t>内容</a:t>
            </a:r>
            <a:endParaRPr lang="zh-CN" altLang="en-US"/>
          </a:p>
        </p:txBody>
      </p:sp>
      <p:sp>
        <p:nvSpPr>
          <p:cNvPr id="5" name="内容占位符 4"/>
          <p:cNvSpPr>
            <a:spLocks noGrp="1"/>
          </p:cNvSpPr>
          <p:nvPr>
            <p:custDataLst>
              <p:tags r:id="rId2"/>
            </p:custDataLst>
          </p:nvPr>
        </p:nvSpPr>
        <p:spPr>
          <a:xfrm>
            <a:off x="838200" y="1871025"/>
            <a:ext cx="10515600" cy="431641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Clr>
                <a:srgbClr val="6F8BC9">
                  <a:lumMod val="75000"/>
                </a:srgbClr>
              </a:buClr>
              <a:buFont typeface="Arial" panose="020B0604020202020204" pitchFamily="34" charset="0"/>
              <a:buNone/>
              <a:defRPr sz="2400" kern="1200">
                <a:solidFill>
                  <a:srgbClr val="47494B"/>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47494B"/>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9pPr>
          </a:lstStyle>
          <a:p>
            <a:pPr>
              <a:lnSpc>
                <a:spcPct val="150000"/>
              </a:lnSpc>
            </a:pPr>
            <a:r>
              <a:rPr lang="en-US" altLang="zh-CN" smtClean="0"/>
              <a:t>数学思想主要有：</a:t>
            </a:r>
            <a:endParaRPr lang="en-US" altLang="zh-CN" smtClean="0"/>
          </a:p>
          <a:p>
            <a:pPr>
              <a:lnSpc>
                <a:spcPct val="150000"/>
              </a:lnSpc>
            </a:pPr>
            <a:r>
              <a:rPr lang="en-US" altLang="zh-CN" smtClean="0"/>
              <a:t>数学抽象的思想，数学推理的思想，数学建模的思想，数学审美的思想。</a:t>
            </a:r>
            <a:endParaRPr lang="en-US" altLang="zh-CN" smtClean="0"/>
          </a:p>
          <a:p>
            <a:pPr>
              <a:lnSpc>
                <a:spcPct val="150000"/>
              </a:lnSpc>
            </a:pPr>
            <a:r>
              <a:rPr lang="en-US" altLang="zh-CN" smtClean="0"/>
              <a:t>更具体则有：从已知认识未知，从特殊认识一般，从有限认识无限，数形结合，联想类比，连续量与离散量的相互转化，以及局部线性化，聚类分析，随机抽样统计等思想。</a:t>
            </a:r>
            <a:endParaRPr lang="en-US" altLang="zh-CN" smtClean="0"/>
          </a:p>
          <a:p>
            <a:pPr algn="ctr">
              <a:lnSpc>
                <a:spcPct val="150000"/>
              </a:lnSpc>
            </a:pPr>
            <a:r>
              <a:rPr lang="zh-CN" altLang="en-US" smtClean="0">
                <a:solidFill>
                  <a:srgbClr val="FF0000"/>
                </a:solidFill>
                <a:sym typeface="+mn-ea"/>
              </a:rPr>
              <a:t>数学思想的传播是以数学知识的讲授为主要载体。</a:t>
            </a:r>
            <a:endParaRPr lang="zh-CN" altLang="en-US" smtClean="0">
              <a:solidFill>
                <a:srgbClr val="FF0000"/>
              </a:solidFill>
              <a:sym typeface="+mn-ea"/>
            </a:endParaRPr>
          </a:p>
          <a:p>
            <a:pPr>
              <a:lnSpc>
                <a:spcPct val="150000"/>
              </a:lnSpc>
            </a:pPr>
            <a:endParaRPr lang="en-US" altLang="zh-CN" smtClean="0"/>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custDataLst>
              <p:tags r:id="rId1"/>
            </p:custDataLst>
          </p:nvPr>
        </p:nvSpPr>
        <p:spPr>
          <a:xfrm>
            <a:off x="838200" y="568960"/>
            <a:ext cx="10515600" cy="11217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887DCD">
                    <a:lumMod val="50000"/>
                  </a:srgbClr>
                </a:solidFill>
                <a:effectLst>
                  <a:glow rad="139700">
                    <a:srgbClr val="60A8FF">
                      <a:alpha val="14902"/>
                    </a:srgbClr>
                  </a:glow>
                </a:effectLst>
                <a:latin typeface="+mj-lt"/>
                <a:ea typeface="+mj-ea"/>
                <a:cs typeface="+mj-cs"/>
              </a:defRPr>
            </a:lvl1pPr>
          </a:lstStyle>
          <a:p>
            <a:r>
              <a:rPr lang="zh-CN" altLang="en-US" smtClean="0">
                <a:sym typeface="+mn-ea"/>
              </a:rPr>
              <a:t>二、</a:t>
            </a:r>
            <a:r>
              <a:rPr lang="en-US" altLang="zh-CN" smtClean="0">
                <a:sym typeface="+mn-ea"/>
              </a:rPr>
              <a:t>大学数学课程面临的主要</a:t>
            </a:r>
            <a:r>
              <a:rPr lang="zh-CN" altLang="en-US" smtClean="0">
                <a:sym typeface="+mn-ea"/>
              </a:rPr>
              <a:t>内容</a:t>
            </a:r>
            <a:endParaRPr lang="zh-CN" altLang="en-US"/>
          </a:p>
        </p:txBody>
      </p:sp>
      <p:sp>
        <p:nvSpPr>
          <p:cNvPr id="5" name="内容占位符 4"/>
          <p:cNvSpPr>
            <a:spLocks noGrp="1"/>
          </p:cNvSpPr>
          <p:nvPr>
            <p:custDataLst>
              <p:tags r:id="rId2"/>
            </p:custDataLst>
          </p:nvPr>
        </p:nvSpPr>
        <p:spPr>
          <a:xfrm>
            <a:off x="838200" y="1871025"/>
            <a:ext cx="10515600" cy="4316415"/>
          </a:xfrm>
          <a:prstGeom prst="rect">
            <a:avLst/>
          </a:prstGeom>
        </p:spPr>
        <p:txBody>
          <a:bodyPr vert="horz" lIns="91440" tIns="45720" rIns="91440" bIns="45720" rtlCol="0"/>
          <a:lstStyle>
            <a:lvl1pPr marL="0" indent="0" algn="l" defTabSz="914400" rtl="0" eaLnBrk="1" latinLnBrk="0" hangingPunct="1">
              <a:lnSpc>
                <a:spcPct val="90000"/>
              </a:lnSpc>
              <a:spcBef>
                <a:spcPts val="1000"/>
              </a:spcBef>
              <a:buClr>
                <a:srgbClr val="6F8BC9">
                  <a:lumMod val="75000"/>
                </a:srgbClr>
              </a:buClr>
              <a:buFont typeface="Arial" panose="020B0604020202020204" pitchFamily="34" charset="0"/>
              <a:buNone/>
              <a:defRPr sz="2400" kern="1200">
                <a:solidFill>
                  <a:srgbClr val="47494B"/>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47494B"/>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9pPr>
          </a:lstStyle>
          <a:p>
            <a:pPr>
              <a:lnSpc>
                <a:spcPct val="150000"/>
              </a:lnSpc>
            </a:pPr>
            <a:r>
              <a:rPr lang="en-US" altLang="zh-CN" smtClean="0"/>
              <a:t>数学能力主要有：</a:t>
            </a:r>
            <a:endParaRPr lang="en-US" altLang="zh-CN" smtClean="0"/>
          </a:p>
          <a:p>
            <a:pPr>
              <a:lnSpc>
                <a:spcPct val="150000"/>
              </a:lnSpc>
            </a:pPr>
            <a:r>
              <a:rPr lang="en-US" altLang="zh-CN" smtClean="0"/>
              <a:t>抽象的能力，分析的能力，归纳的能力，演绎推理的能力，精确计算的能力，数值计算与数值模拟的能力，数学建模能力，数据处理的能力，空间想象能力，直观猜测与判断的能力，数学语言与符号表达的能力，更新数学知识的能力等。</a:t>
            </a:r>
            <a:endParaRPr lang="en-US" altLang="zh-CN" smtClean="0"/>
          </a:p>
          <a:p>
            <a:pPr algn="ctr">
              <a:lnSpc>
                <a:spcPct val="150000"/>
              </a:lnSpc>
            </a:pPr>
            <a:r>
              <a:rPr lang="zh-CN" altLang="en-US" smtClean="0">
                <a:solidFill>
                  <a:srgbClr val="FF0000"/>
                </a:solidFill>
                <a:sym typeface="+mn-ea"/>
              </a:rPr>
              <a:t>数学能力的提升是以解决理论问题和实际问题为载体。</a:t>
            </a:r>
            <a:endParaRPr lang="zh-CN" altLang="en-US" smtClean="0">
              <a:solidFill>
                <a:srgbClr val="FF0000"/>
              </a:solidFill>
              <a:sym typeface="+mn-ea"/>
            </a:endParaRPr>
          </a:p>
          <a:p>
            <a:pPr>
              <a:lnSpc>
                <a:spcPct val="150000"/>
              </a:lnSpc>
            </a:pPr>
            <a:endParaRPr lang="en-US" altLang="zh-CN" smtClean="0"/>
          </a:p>
          <a:p>
            <a:pPr>
              <a:lnSpc>
                <a:spcPct val="150000"/>
              </a:lnSpc>
            </a:pPr>
            <a:endParaRPr lang="en-US" altLang="zh-CN" smtClean="0"/>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custDataLst>
              <p:tags r:id="rId1"/>
            </p:custDataLst>
          </p:nvPr>
        </p:nvSpPr>
        <p:spPr>
          <a:xfrm>
            <a:off x="838200" y="568960"/>
            <a:ext cx="10515600" cy="11217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887DCD">
                    <a:lumMod val="50000"/>
                  </a:srgbClr>
                </a:solidFill>
                <a:effectLst>
                  <a:glow rad="139700">
                    <a:srgbClr val="60A8FF">
                      <a:alpha val="14902"/>
                    </a:srgbClr>
                  </a:glow>
                </a:effectLst>
                <a:latin typeface="+mj-lt"/>
                <a:ea typeface="+mj-ea"/>
                <a:cs typeface="+mj-cs"/>
              </a:defRPr>
            </a:lvl1pPr>
          </a:lstStyle>
          <a:p>
            <a:r>
              <a:rPr lang="zh-CN" altLang="en-US" smtClean="0">
                <a:sym typeface="+mn-ea"/>
              </a:rPr>
              <a:t>二、</a:t>
            </a:r>
            <a:r>
              <a:rPr lang="en-US" altLang="zh-CN" smtClean="0">
                <a:sym typeface="+mn-ea"/>
              </a:rPr>
              <a:t>大学数学课程面临的主要</a:t>
            </a:r>
            <a:r>
              <a:rPr lang="zh-CN" altLang="en-US" smtClean="0">
                <a:sym typeface="+mn-ea"/>
              </a:rPr>
              <a:t>内容</a:t>
            </a:r>
            <a:endParaRPr lang="zh-CN" altLang="en-US"/>
          </a:p>
        </p:txBody>
      </p:sp>
      <p:sp>
        <p:nvSpPr>
          <p:cNvPr id="5" name="内容占位符 4"/>
          <p:cNvSpPr>
            <a:spLocks noGrp="1"/>
          </p:cNvSpPr>
          <p:nvPr>
            <p:custDataLst>
              <p:tags r:id="rId2"/>
            </p:custDataLst>
          </p:nvPr>
        </p:nvSpPr>
        <p:spPr>
          <a:xfrm>
            <a:off x="838200" y="1871025"/>
            <a:ext cx="10515600" cy="4316415"/>
          </a:xfrm>
          <a:prstGeom prst="rect">
            <a:avLst/>
          </a:prstGeom>
        </p:spPr>
        <p:txBody>
          <a:bodyPr vert="horz" lIns="91440" tIns="45720" rIns="91440" bIns="45720" rtlCol="0"/>
          <a:lstStyle>
            <a:lvl1pPr marL="0" indent="0" algn="l" defTabSz="914400" rtl="0" eaLnBrk="1" latinLnBrk="0" hangingPunct="1">
              <a:lnSpc>
                <a:spcPct val="90000"/>
              </a:lnSpc>
              <a:spcBef>
                <a:spcPts val="1000"/>
              </a:spcBef>
              <a:buClr>
                <a:srgbClr val="6F8BC9">
                  <a:lumMod val="75000"/>
                </a:srgbClr>
              </a:buClr>
              <a:buFont typeface="Arial" panose="020B0604020202020204" pitchFamily="34" charset="0"/>
              <a:buNone/>
              <a:defRPr sz="2400" kern="1200">
                <a:solidFill>
                  <a:srgbClr val="47494B"/>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47494B"/>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9pPr>
          </a:lstStyle>
          <a:p>
            <a:pPr>
              <a:lnSpc>
                <a:spcPct val="150000"/>
              </a:lnSpc>
            </a:pPr>
            <a:r>
              <a:rPr lang="en-US" altLang="zh-CN" smtClean="0"/>
              <a:t>教学素养是数学知识、数学思想和数学能力的综合体现。对于并非从事数学研究的各类人才来说，它主要表现在：</a:t>
            </a:r>
            <a:endParaRPr lang="en-US" altLang="zh-CN" smtClean="0"/>
          </a:p>
          <a:p>
            <a:pPr>
              <a:lnSpc>
                <a:spcPct val="150000"/>
              </a:lnSpc>
            </a:pPr>
            <a:r>
              <a:rPr lang="en-US" altLang="zh-CN" smtClean="0"/>
              <a:t>思维和表达的逻辑性和严谨性，能比较敏锐地从事物的量的侧面对问题进行洞察、抽象和研究，从数学的角度揭示事物的本质，以及应用数学的意识和兴趣等。</a:t>
            </a:r>
            <a:endParaRPr lang="en-US" altLang="zh-CN" smtClean="0"/>
          </a:p>
          <a:p>
            <a:pPr algn="ctr">
              <a:lnSpc>
                <a:spcPct val="150000"/>
              </a:lnSpc>
            </a:pPr>
            <a:r>
              <a:rPr lang="zh-CN" altLang="en-US" smtClean="0">
                <a:solidFill>
                  <a:srgbClr val="FF0000"/>
                </a:solidFill>
                <a:sym typeface="+mn-ea"/>
              </a:rPr>
              <a:t>数学素养的提升是把握数学知识系统性和数学方法多样性的综合表现。</a:t>
            </a:r>
            <a:endParaRPr lang="zh-CN" altLang="en-US" smtClean="0">
              <a:solidFill>
                <a:srgbClr val="FF0000"/>
              </a:solidFill>
              <a:sym typeface="+mn-ea"/>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custDataLst>
              <p:tags r:id="rId1"/>
            </p:custDataLst>
          </p:nvPr>
        </p:nvSpPr>
        <p:spPr>
          <a:xfrm>
            <a:off x="838200" y="568960"/>
            <a:ext cx="10515600" cy="11217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887DCD">
                    <a:lumMod val="50000"/>
                  </a:srgbClr>
                </a:solidFill>
                <a:effectLst>
                  <a:glow rad="139700">
                    <a:srgbClr val="60A8FF">
                      <a:alpha val="14902"/>
                    </a:srgbClr>
                  </a:glow>
                </a:effectLst>
                <a:latin typeface="+mj-lt"/>
                <a:ea typeface="+mj-ea"/>
                <a:cs typeface="+mj-cs"/>
              </a:defRPr>
            </a:lvl1pPr>
          </a:lstStyle>
          <a:p>
            <a:r>
              <a:rPr lang="zh-CN" altLang="en-US" smtClean="0">
                <a:sym typeface="+mn-ea"/>
              </a:rPr>
              <a:t>三、如何搞好</a:t>
            </a:r>
            <a:r>
              <a:rPr lang="en-US" altLang="zh-CN" smtClean="0">
                <a:sym typeface="+mn-ea"/>
              </a:rPr>
              <a:t>大学数学</a:t>
            </a:r>
            <a:r>
              <a:rPr lang="zh-CN" smtClean="0">
                <a:sym typeface="+mn-ea"/>
              </a:rPr>
              <a:t>教学</a:t>
            </a:r>
            <a:endParaRPr lang="zh-CN"/>
          </a:p>
        </p:txBody>
      </p:sp>
      <p:sp>
        <p:nvSpPr>
          <p:cNvPr id="5" name="内容占位符 4"/>
          <p:cNvSpPr>
            <a:spLocks noGrp="1"/>
          </p:cNvSpPr>
          <p:nvPr>
            <p:custDataLst>
              <p:tags r:id="rId2"/>
            </p:custDataLst>
          </p:nvPr>
        </p:nvSpPr>
        <p:spPr>
          <a:xfrm>
            <a:off x="838200" y="1870710"/>
            <a:ext cx="5227320" cy="4316730"/>
          </a:xfrm>
          <a:prstGeom prst="rect">
            <a:avLst/>
          </a:prstGeom>
        </p:spPr>
        <p:txBody>
          <a:bodyPr vert="horz" lIns="91440" tIns="45720" rIns="91440" bIns="45720" rtlCol="0">
            <a:normAutofit fontScale="90000" lnSpcReduction="20000"/>
          </a:bodyPr>
          <a:lstStyle>
            <a:lvl1pPr marL="0" indent="0" algn="l" defTabSz="914400" rtl="0" eaLnBrk="1" latinLnBrk="0" hangingPunct="1">
              <a:lnSpc>
                <a:spcPct val="90000"/>
              </a:lnSpc>
              <a:spcBef>
                <a:spcPts val="1000"/>
              </a:spcBef>
              <a:buClr>
                <a:srgbClr val="6F8BC9">
                  <a:lumMod val="75000"/>
                </a:srgbClr>
              </a:buClr>
              <a:buFont typeface="Arial" panose="020B0604020202020204" pitchFamily="34" charset="0"/>
              <a:buNone/>
              <a:defRPr sz="2400" kern="1200">
                <a:solidFill>
                  <a:srgbClr val="47494B"/>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47494B"/>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9pPr>
          </a:lstStyle>
          <a:p>
            <a:pPr>
              <a:lnSpc>
                <a:spcPct val="150000"/>
              </a:lnSpc>
            </a:pPr>
            <a:r>
              <a:rPr lang="zh-CN" altLang="en-US" smtClean="0">
                <a:sym typeface="+mn-ea"/>
              </a:rPr>
              <a:t>教师具备良好的</a:t>
            </a:r>
            <a:r>
              <a:rPr lang="en-US" altLang="zh-CN" smtClean="0">
                <a:sym typeface="+mn-ea"/>
              </a:rPr>
              <a:t>数学思想</a:t>
            </a:r>
            <a:r>
              <a:rPr lang="zh-CN" smtClean="0">
                <a:sym typeface="+mn-ea"/>
              </a:rPr>
              <a:t>、</a:t>
            </a:r>
            <a:r>
              <a:rPr lang="en-US" altLang="zh-CN" smtClean="0">
                <a:sym typeface="+mn-ea"/>
              </a:rPr>
              <a:t>数学能力和</a:t>
            </a:r>
            <a:r>
              <a:rPr lang="zh-CN" altLang="en-US" smtClean="0">
                <a:sym typeface="+mn-ea"/>
              </a:rPr>
              <a:t>数学</a:t>
            </a:r>
            <a:r>
              <a:rPr lang="en-US" altLang="zh-CN" smtClean="0">
                <a:sym typeface="+mn-ea"/>
              </a:rPr>
              <a:t>素养</a:t>
            </a:r>
            <a:r>
              <a:rPr lang="zh-CN" altLang="en-US" smtClean="0">
                <a:sym typeface="+mn-ea"/>
              </a:rPr>
              <a:t>是搞好大学数学的教学的核心。</a:t>
            </a:r>
            <a:endParaRPr lang="zh-CN" altLang="en-US" smtClean="0">
              <a:sym typeface="+mn-ea"/>
            </a:endParaRPr>
          </a:p>
          <a:p>
            <a:pPr>
              <a:lnSpc>
                <a:spcPct val="150000"/>
              </a:lnSpc>
            </a:pPr>
            <a:r>
              <a:rPr lang="en-US" altLang="zh-CN" smtClean="0">
                <a:sym typeface="+mn-ea"/>
              </a:rPr>
              <a:t>要求教师要善于揭示概念和问题本质，剖析证明和解决问题的思想方法。在讲述内容时启迪学生去</a:t>
            </a:r>
            <a:r>
              <a:rPr lang="zh-CN" altLang="en-US" smtClean="0">
                <a:sym typeface="+mn-ea"/>
              </a:rPr>
              <a:t>学习、模仿、</a:t>
            </a:r>
            <a:r>
              <a:rPr lang="en-US" altLang="zh-CN" smtClean="0">
                <a:sym typeface="+mn-ea"/>
              </a:rPr>
              <a:t>领会</a:t>
            </a:r>
            <a:r>
              <a:rPr lang="zh-CN" altLang="en-US" smtClean="0">
                <a:sym typeface="+mn-ea"/>
              </a:rPr>
              <a:t>、践行</a:t>
            </a:r>
            <a:r>
              <a:rPr lang="en-US" altLang="zh-CN" smtClean="0">
                <a:sym typeface="+mn-ea"/>
              </a:rPr>
              <a:t>“</a:t>
            </a:r>
            <a:r>
              <a:rPr lang="zh-CN" altLang="en-US" smtClean="0">
                <a:solidFill>
                  <a:srgbClr val="FF0000"/>
                </a:solidFill>
                <a:sym typeface="+mn-ea"/>
              </a:rPr>
              <a:t>问题</a:t>
            </a:r>
            <a:r>
              <a:rPr lang="en-US" altLang="zh-CN" smtClean="0">
                <a:solidFill>
                  <a:srgbClr val="FF0000"/>
                </a:solidFill>
                <a:cs typeface="Arial" panose="020B0604020202020204" pitchFamily="34" charset="0"/>
                <a:sym typeface="+mn-ea"/>
              </a:rPr>
              <a:t>→</a:t>
            </a:r>
            <a:r>
              <a:rPr lang="zh-CN" altLang="en-US" smtClean="0">
                <a:solidFill>
                  <a:srgbClr val="FF0000"/>
                </a:solidFill>
                <a:sym typeface="+mn-ea"/>
              </a:rPr>
              <a:t>概念</a:t>
            </a:r>
            <a:r>
              <a:rPr lang="en-US" altLang="zh-CN" smtClean="0">
                <a:solidFill>
                  <a:srgbClr val="FF0000"/>
                </a:solidFill>
                <a:cs typeface="Arial" panose="020B0604020202020204" pitchFamily="34" charset="0"/>
                <a:sym typeface="+mn-ea"/>
              </a:rPr>
              <a:t>→</a:t>
            </a:r>
            <a:r>
              <a:rPr lang="zh-CN" altLang="en-US" smtClean="0">
                <a:solidFill>
                  <a:srgbClr val="FF0000"/>
                </a:solidFill>
                <a:sym typeface="+mn-ea"/>
              </a:rPr>
              <a:t>方法</a:t>
            </a:r>
            <a:r>
              <a:rPr lang="en-US" altLang="zh-CN" smtClean="0">
                <a:solidFill>
                  <a:srgbClr val="FF0000"/>
                </a:solidFill>
                <a:cs typeface="Arial" panose="020B0604020202020204" pitchFamily="34" charset="0"/>
                <a:sym typeface="+mn-ea"/>
              </a:rPr>
              <a:t>→</a:t>
            </a:r>
            <a:r>
              <a:rPr lang="zh-CN" altLang="en-US" smtClean="0">
                <a:solidFill>
                  <a:srgbClr val="FF0000"/>
                </a:solidFill>
                <a:sym typeface="+mn-ea"/>
              </a:rPr>
              <a:t>理论</a:t>
            </a:r>
            <a:r>
              <a:rPr lang="en-US" altLang="zh-CN" smtClean="0">
                <a:solidFill>
                  <a:srgbClr val="FF0000"/>
                </a:solidFill>
                <a:cs typeface="Arial" panose="020B0604020202020204" pitchFamily="34" charset="0"/>
                <a:sym typeface="+mn-ea"/>
              </a:rPr>
              <a:t>→</a:t>
            </a:r>
            <a:r>
              <a:rPr lang="zh-CN" altLang="en-US" smtClean="0">
                <a:solidFill>
                  <a:srgbClr val="FF0000"/>
                </a:solidFill>
                <a:sym typeface="+mn-ea"/>
              </a:rPr>
              <a:t>应用</a:t>
            </a:r>
            <a:r>
              <a:rPr lang="en-US" altLang="zh-CN" smtClean="0">
                <a:solidFill>
                  <a:srgbClr val="FF0000"/>
                </a:solidFill>
                <a:cs typeface="Arial" panose="020B0604020202020204" pitchFamily="34" charset="0"/>
                <a:sym typeface="+mn-ea"/>
              </a:rPr>
              <a:t>→</a:t>
            </a:r>
            <a:r>
              <a:rPr lang="zh-CN" altLang="en-US" smtClean="0">
                <a:solidFill>
                  <a:srgbClr val="FF0000"/>
                </a:solidFill>
                <a:cs typeface="Arial" panose="020B0604020202020204" pitchFamily="34" charset="0"/>
                <a:sym typeface="+mn-ea"/>
              </a:rPr>
              <a:t>问题</a:t>
            </a:r>
            <a:r>
              <a:rPr lang="en-US" altLang="zh-CN" smtClean="0">
                <a:sym typeface="+mn-ea"/>
              </a:rPr>
              <a:t>”</a:t>
            </a:r>
            <a:r>
              <a:rPr lang="zh-CN" altLang="en-US" smtClean="0">
                <a:sym typeface="+mn-ea"/>
              </a:rPr>
              <a:t>数学学习和应用体系</a:t>
            </a:r>
            <a:r>
              <a:rPr lang="en-US" altLang="zh-CN" smtClean="0">
                <a:sym typeface="+mn-ea"/>
              </a:rPr>
              <a:t>，使学生在学习知识的过程中，在数学思想、数学能力、数学素养等方面有所提升。</a:t>
            </a:r>
            <a:endParaRPr lang="zh-CN" altLang="en-US" smtClean="0"/>
          </a:p>
          <a:p>
            <a:pPr>
              <a:lnSpc>
                <a:spcPct val="150000"/>
              </a:lnSpc>
            </a:pPr>
            <a:endParaRPr lang="zh-CN" altLang="en-US" smtClean="0"/>
          </a:p>
        </p:txBody>
      </p:sp>
      <p:sp>
        <p:nvSpPr>
          <p:cNvPr id="2" name="椭圆 1"/>
          <p:cNvSpPr/>
          <p:nvPr/>
        </p:nvSpPr>
        <p:spPr>
          <a:xfrm>
            <a:off x="8652510" y="1691005"/>
            <a:ext cx="1005840" cy="9906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p>
            <a:pPr algn="ctr"/>
            <a:r>
              <a:rPr lang="zh-CN" altLang="en-US" sz="2000"/>
              <a:t>问题</a:t>
            </a:r>
            <a:endParaRPr lang="zh-CN" altLang="en-US" sz="2000"/>
          </a:p>
        </p:txBody>
      </p:sp>
      <p:sp>
        <p:nvSpPr>
          <p:cNvPr id="3" name="椭圆 2"/>
          <p:cNvSpPr/>
          <p:nvPr/>
        </p:nvSpPr>
        <p:spPr>
          <a:xfrm>
            <a:off x="10227310" y="2801620"/>
            <a:ext cx="1005840" cy="9906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p>
            <a:pPr algn="ctr"/>
            <a:r>
              <a:rPr lang="zh-CN" altLang="en-US" sz="2000"/>
              <a:t>应用</a:t>
            </a:r>
            <a:endParaRPr lang="zh-CN" altLang="en-US" sz="2000"/>
          </a:p>
        </p:txBody>
      </p:sp>
      <p:sp>
        <p:nvSpPr>
          <p:cNvPr id="6" name="椭圆 5"/>
          <p:cNvSpPr/>
          <p:nvPr/>
        </p:nvSpPr>
        <p:spPr>
          <a:xfrm>
            <a:off x="9673590" y="4574540"/>
            <a:ext cx="1005840" cy="9906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p>
            <a:pPr algn="ctr"/>
            <a:r>
              <a:rPr lang="zh-CN" altLang="en-US" sz="2000"/>
              <a:t>理论</a:t>
            </a:r>
            <a:endParaRPr lang="zh-CN" altLang="en-US" sz="2000"/>
          </a:p>
        </p:txBody>
      </p:sp>
      <p:sp>
        <p:nvSpPr>
          <p:cNvPr id="7" name="椭圆 6"/>
          <p:cNvSpPr/>
          <p:nvPr/>
        </p:nvSpPr>
        <p:spPr>
          <a:xfrm>
            <a:off x="7729855" y="4635500"/>
            <a:ext cx="1005840" cy="9906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p>
            <a:pPr algn="ctr"/>
            <a:r>
              <a:rPr lang="zh-CN" altLang="en-US" sz="2000"/>
              <a:t>方法</a:t>
            </a:r>
            <a:endParaRPr lang="zh-CN" altLang="en-US" sz="2000"/>
          </a:p>
        </p:txBody>
      </p:sp>
      <p:sp>
        <p:nvSpPr>
          <p:cNvPr id="8" name="椭圆 7"/>
          <p:cNvSpPr/>
          <p:nvPr/>
        </p:nvSpPr>
        <p:spPr>
          <a:xfrm>
            <a:off x="7033895" y="2918460"/>
            <a:ext cx="1005840" cy="9906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p>
            <a:pPr algn="ctr"/>
            <a:r>
              <a:rPr lang="zh-CN" altLang="en-US" sz="2000"/>
              <a:t>概念</a:t>
            </a:r>
            <a:endParaRPr lang="zh-CN" altLang="en-US" sz="2000"/>
          </a:p>
        </p:txBody>
      </p:sp>
      <p:sp>
        <p:nvSpPr>
          <p:cNvPr id="160" name=" 160"/>
          <p:cNvSpPr/>
          <p:nvPr/>
        </p:nvSpPr>
        <p:spPr>
          <a:xfrm rot="15840000">
            <a:off x="9620885" y="2414905"/>
            <a:ext cx="777875" cy="594995"/>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0" name=" 160"/>
          <p:cNvSpPr/>
          <p:nvPr/>
        </p:nvSpPr>
        <p:spPr>
          <a:xfrm rot="10620000">
            <a:off x="7943215" y="2514600"/>
            <a:ext cx="777875" cy="594995"/>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1" name=" 160"/>
          <p:cNvSpPr/>
          <p:nvPr/>
        </p:nvSpPr>
        <p:spPr>
          <a:xfrm rot="6420000">
            <a:off x="7546975" y="3818255"/>
            <a:ext cx="777875" cy="594995"/>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2" name=" 160"/>
          <p:cNvSpPr/>
          <p:nvPr/>
        </p:nvSpPr>
        <p:spPr>
          <a:xfrm rot="2580000">
            <a:off x="8834120" y="4759960"/>
            <a:ext cx="777875" cy="594995"/>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 name=" 160"/>
          <p:cNvSpPr/>
          <p:nvPr/>
        </p:nvSpPr>
        <p:spPr>
          <a:xfrm rot="20040000">
            <a:off x="10043160" y="3932555"/>
            <a:ext cx="777875" cy="594995"/>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160"/>
                                        </p:tgtEl>
                                        <p:attrNameLst>
                                          <p:attrName>style.visibility</p:attrName>
                                        </p:attrNameLst>
                                      </p:cBhvr>
                                      <p:to>
                                        <p:strVal val="visible"/>
                                      </p:to>
                                    </p:set>
                                    <p:animEffect transition="in" filter="wipe(right)">
                                      <p:cBhvr>
                                        <p:cTn id="47" dur="500"/>
                                        <p:tgtEl>
                                          <p:spTgt spid="160"/>
                                        </p:tgtEl>
                                      </p:cBhvr>
                                    </p:animEffect>
                                  </p:childTnLst>
                                </p:cTn>
                              </p:par>
                            </p:childTnLst>
                          </p:cTn>
                        </p:par>
                        <p:par>
                          <p:cTn id="48" fill="hold">
                            <p:stCondLst>
                              <p:cond delay="500"/>
                            </p:stCondLst>
                            <p:childTnLst>
                              <p:par>
                                <p:cTn id="49" presetID="22" presetClass="entr" presetSubtype="2" repeatCount="indefinite" fill="hold" grpId="1" nodeType="afterEffect">
                                  <p:stCondLst>
                                    <p:cond delay="500"/>
                                  </p:stCondLst>
                                  <p:endCondLst>
                                    <p:cond evt="onNext">
                                      <p:tgtEl>
                                        <p:sldTgt/>
                                      </p:tgtEl>
                                    </p:cond>
                                  </p:endCondLst>
                                  <p:childTnLst>
                                    <p:set>
                                      <p:cBhvr>
                                        <p:cTn id="50" dur="1" fill="hold">
                                          <p:stCondLst>
                                            <p:cond delay="0"/>
                                          </p:stCondLst>
                                        </p:cTn>
                                        <p:tgtEl>
                                          <p:spTgt spid="10"/>
                                        </p:tgtEl>
                                        <p:attrNameLst>
                                          <p:attrName>style.visibility</p:attrName>
                                        </p:attrNameLst>
                                      </p:cBhvr>
                                      <p:to>
                                        <p:strVal val="visible"/>
                                      </p:to>
                                    </p:set>
                                    <p:animEffect transition="in" filter="wipe(right)">
                                      <p:cBhvr>
                                        <p:cTn id="51" dur="500"/>
                                        <p:tgtEl>
                                          <p:spTgt spid="10"/>
                                        </p:tgtEl>
                                      </p:cBhvr>
                                    </p:animEffect>
                                  </p:childTnLst>
                                </p:cTn>
                              </p:par>
                            </p:childTnLst>
                          </p:cTn>
                        </p:par>
                        <p:par>
                          <p:cTn id="52" fill="hold">
                            <p:stCondLst>
                              <p:cond delay="1500"/>
                            </p:stCondLst>
                            <p:childTnLst>
                              <p:par>
                                <p:cTn id="53" presetID="22" presetClass="entr" presetSubtype="8" repeatCount="indefinite" fill="hold" grpId="1" nodeType="afterEffect">
                                  <p:stCondLst>
                                    <p:cond delay="500"/>
                                  </p:stCondLst>
                                  <p:endCondLst>
                                    <p:cond evt="onNext">
                                      <p:tgtEl>
                                        <p:sldTgt/>
                                      </p:tgtEl>
                                    </p:cond>
                                  </p:endCondLst>
                                  <p:childTnLst>
                                    <p:set>
                                      <p:cBhvr>
                                        <p:cTn id="54" dur="1" fill="hold">
                                          <p:stCondLst>
                                            <p:cond delay="0"/>
                                          </p:stCondLst>
                                        </p:cTn>
                                        <p:tgtEl>
                                          <p:spTgt spid="11"/>
                                        </p:tgtEl>
                                        <p:attrNameLst>
                                          <p:attrName>style.visibility</p:attrName>
                                        </p:attrNameLst>
                                      </p:cBhvr>
                                      <p:to>
                                        <p:strVal val="visible"/>
                                      </p:to>
                                    </p:set>
                                    <p:animEffect transition="in" filter="wipe(left)">
                                      <p:cBhvr>
                                        <p:cTn id="55" dur="500"/>
                                        <p:tgtEl>
                                          <p:spTgt spid="11"/>
                                        </p:tgtEl>
                                      </p:cBhvr>
                                    </p:animEffect>
                                  </p:childTnLst>
                                </p:cTn>
                              </p:par>
                            </p:childTnLst>
                          </p:cTn>
                        </p:par>
                        <p:par>
                          <p:cTn id="56" fill="hold">
                            <p:stCondLst>
                              <p:cond delay="2500"/>
                            </p:stCondLst>
                            <p:childTnLst>
                              <p:par>
                                <p:cTn id="57" presetID="22" presetClass="entr" presetSubtype="8" repeatCount="indefinite" fill="hold" grpId="1" nodeType="afterEffect">
                                  <p:stCondLst>
                                    <p:cond delay="500"/>
                                  </p:stCondLst>
                                  <p:endCondLst>
                                    <p:cond evt="onNext">
                                      <p:tgtEl>
                                        <p:sldTgt/>
                                      </p:tgtEl>
                                    </p:cond>
                                  </p:end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par>
                          <p:cTn id="60" fill="hold">
                            <p:stCondLst>
                              <p:cond delay="3500"/>
                            </p:stCondLst>
                            <p:childTnLst>
                              <p:par>
                                <p:cTn id="61" presetID="22" presetClass="entr" presetSubtype="4" repeatCount="indefinite" fill="hold" grpId="1" nodeType="afterEffect">
                                  <p:stCondLst>
                                    <p:cond delay="500"/>
                                  </p:stCondLst>
                                  <p:endCondLst>
                                    <p:cond evt="onNext">
                                      <p:tgtEl>
                                        <p:sldTgt/>
                                      </p:tgtEl>
                                    </p:cond>
                                  </p:end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00"/>
                                        <p:tgtEl>
                                          <p:spTgt spid="13"/>
                                        </p:tgtEl>
                                      </p:cBhvr>
                                    </p:animEffect>
                                  </p:childTnLst>
                                </p:cTn>
                              </p:par>
                            </p:childTnLst>
                          </p:cTn>
                        </p:par>
                        <p:par>
                          <p:cTn id="64" fill="hold">
                            <p:stCondLst>
                              <p:cond delay="4500"/>
                            </p:stCondLst>
                            <p:childTnLst>
                              <p:par>
                                <p:cTn id="65" presetID="22" presetClass="entr" presetSubtype="2" repeatCount="indefinite" fill="hold" grpId="1" nodeType="afterEffect">
                                  <p:stCondLst>
                                    <p:cond delay="500"/>
                                  </p:stCondLst>
                                  <p:endCondLst>
                                    <p:cond evt="onNext">
                                      <p:tgtEl>
                                        <p:sldTgt/>
                                      </p:tgtEl>
                                    </p:cond>
                                  </p:endCondLst>
                                  <p:childTnLst>
                                    <p:set>
                                      <p:cBhvr>
                                        <p:cTn id="66" dur="1" fill="hold">
                                          <p:stCondLst>
                                            <p:cond delay="0"/>
                                          </p:stCondLst>
                                        </p:cTn>
                                        <p:tgtEl>
                                          <p:spTgt spid="160"/>
                                        </p:tgtEl>
                                        <p:attrNameLst>
                                          <p:attrName>style.visibility</p:attrName>
                                        </p:attrNameLst>
                                      </p:cBhvr>
                                      <p:to>
                                        <p:strVal val="visible"/>
                                      </p:to>
                                    </p:set>
                                    <p:animEffect transition="in" filter="wipe(right)">
                                      <p:cBhvr>
                                        <p:cTn id="67"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bldLvl="0" animBg="1"/>
      <p:bldP spid="8" grpId="0" animBg="1"/>
      <p:bldP spid="11" grpId="0" bldLvl="0" animBg="1"/>
      <p:bldP spid="7" grpId="0" animBg="1"/>
      <p:bldP spid="12" grpId="0" bldLvl="0" animBg="1"/>
      <p:bldP spid="6" grpId="0" animBg="1"/>
      <p:bldP spid="13" grpId="0" animBg="1"/>
      <p:bldP spid="3" grpId="0" animBg="1"/>
      <p:bldP spid="160" grpId="0" animBg="1"/>
      <p:bldP spid="10" grpId="1" animBg="1"/>
      <p:bldP spid="11" grpId="1" animBg="1"/>
      <p:bldP spid="12" grpId="1" animBg="1"/>
      <p:bldP spid="13" grpId="1" animBg="1"/>
      <p:bldP spid="16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custDataLst>
              <p:tags r:id="rId1"/>
            </p:custDataLst>
          </p:nvPr>
        </p:nvSpPr>
        <p:spPr>
          <a:xfrm>
            <a:off x="838200" y="568960"/>
            <a:ext cx="10515600" cy="11217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887DCD">
                    <a:lumMod val="50000"/>
                  </a:srgbClr>
                </a:solidFill>
                <a:effectLst>
                  <a:glow rad="139700">
                    <a:srgbClr val="60A8FF">
                      <a:alpha val="14902"/>
                    </a:srgbClr>
                  </a:glow>
                </a:effectLst>
                <a:latin typeface="+mj-lt"/>
                <a:ea typeface="+mj-ea"/>
                <a:cs typeface="+mj-cs"/>
              </a:defRPr>
            </a:lvl1pPr>
          </a:lstStyle>
          <a:p>
            <a:r>
              <a:rPr lang="zh-CN" altLang="en-US" smtClean="0">
                <a:sym typeface="+mn-ea"/>
              </a:rPr>
              <a:t>三、如何搞好</a:t>
            </a:r>
            <a:r>
              <a:rPr lang="en-US" altLang="zh-CN" smtClean="0">
                <a:sym typeface="+mn-ea"/>
              </a:rPr>
              <a:t>大学数学</a:t>
            </a:r>
            <a:r>
              <a:rPr lang="zh-CN" smtClean="0">
                <a:sym typeface="+mn-ea"/>
              </a:rPr>
              <a:t>教学</a:t>
            </a:r>
            <a:endParaRPr lang="zh-CN"/>
          </a:p>
        </p:txBody>
      </p:sp>
      <p:sp>
        <p:nvSpPr>
          <p:cNvPr id="5" name="内容占位符 4"/>
          <p:cNvSpPr>
            <a:spLocks noGrp="1"/>
          </p:cNvSpPr>
          <p:nvPr>
            <p:custDataLst>
              <p:tags r:id="rId2"/>
            </p:custDataLst>
          </p:nvPr>
        </p:nvSpPr>
        <p:spPr>
          <a:xfrm>
            <a:off x="838200" y="1871025"/>
            <a:ext cx="10515600" cy="4316415"/>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Clr>
                <a:srgbClr val="6F8BC9">
                  <a:lumMod val="75000"/>
                </a:srgbClr>
              </a:buClr>
              <a:buFont typeface="Arial" panose="020B0604020202020204" pitchFamily="34" charset="0"/>
              <a:buNone/>
              <a:defRPr sz="2400" kern="1200">
                <a:solidFill>
                  <a:srgbClr val="47494B"/>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rgbClr val="47494B"/>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47494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rgbClr val="47494B"/>
                </a:solidFill>
                <a:latin typeface="+mn-lt"/>
                <a:ea typeface="+mn-ea"/>
                <a:cs typeface="+mn-cs"/>
              </a:defRPr>
            </a:lvl9pPr>
          </a:lstStyle>
          <a:p>
            <a:pPr>
              <a:lnSpc>
                <a:spcPct val="150000"/>
              </a:lnSpc>
            </a:pPr>
            <a:r>
              <a:rPr lang="zh-CN" altLang="en-US" smtClean="0">
                <a:sym typeface="+mn-ea"/>
              </a:rPr>
              <a:t>丰富</a:t>
            </a:r>
            <a:r>
              <a:rPr lang="en-US" altLang="zh-CN" smtClean="0">
                <a:sym typeface="+mn-ea"/>
              </a:rPr>
              <a:t>数学思想、</a:t>
            </a:r>
            <a:r>
              <a:rPr lang="zh-CN" altLang="en-US" smtClean="0">
                <a:sym typeface="+mn-ea"/>
              </a:rPr>
              <a:t>培养</a:t>
            </a:r>
            <a:r>
              <a:rPr lang="en-US" altLang="zh-CN" smtClean="0">
                <a:sym typeface="+mn-ea"/>
              </a:rPr>
              <a:t>数学能力和</a:t>
            </a:r>
            <a:r>
              <a:rPr lang="zh-CN" altLang="en-US" smtClean="0">
                <a:sym typeface="+mn-ea"/>
              </a:rPr>
              <a:t>提升数学</a:t>
            </a:r>
            <a:r>
              <a:rPr lang="en-US" altLang="zh-CN" smtClean="0">
                <a:sym typeface="+mn-ea"/>
              </a:rPr>
              <a:t>素养</a:t>
            </a:r>
            <a:r>
              <a:rPr lang="zh-CN" altLang="en-US" smtClean="0">
                <a:sym typeface="+mn-ea"/>
              </a:rPr>
              <a:t>要注意几个方面。</a:t>
            </a:r>
            <a:endParaRPr lang="zh-CN" altLang="en-US" smtClean="0">
              <a:sym typeface="+mn-ea"/>
            </a:endParaRPr>
          </a:p>
          <a:p>
            <a:pPr>
              <a:lnSpc>
                <a:spcPct val="150000"/>
              </a:lnSpc>
            </a:pPr>
            <a:r>
              <a:rPr lang="zh-CN" smtClean="0"/>
              <a:t>熟悉教材。了解相关学科的背景和应用知识，对教材体系有整体认识。</a:t>
            </a:r>
            <a:endParaRPr lang="zh-CN" smtClean="0"/>
          </a:p>
          <a:p>
            <a:pPr>
              <a:lnSpc>
                <a:spcPct val="150000"/>
              </a:lnSpc>
            </a:pPr>
            <a:r>
              <a:rPr lang="zh-CN" smtClean="0"/>
              <a:t>领会内容。了解各个部分的内容的背景（历史）和延伸（后续课程、文化表征）</a:t>
            </a:r>
            <a:endParaRPr lang="zh-CN" smtClean="0"/>
          </a:p>
          <a:p>
            <a:pPr>
              <a:lnSpc>
                <a:spcPct val="150000"/>
              </a:lnSpc>
            </a:pPr>
            <a:r>
              <a:rPr lang="zh-CN" smtClean="0"/>
              <a:t>精心策划。规划好教学方案，承上启下，重点突出。</a:t>
            </a:r>
            <a:endParaRPr lang="zh-CN" smtClean="0"/>
          </a:p>
          <a:p>
            <a:pPr>
              <a:lnSpc>
                <a:spcPct val="150000"/>
              </a:lnSpc>
            </a:pPr>
            <a:r>
              <a:rPr lang="zh-CN" smtClean="0"/>
              <a:t>善于讲解。简洁明了，言简意赅，风趣幽默，思维严谨，书写规范，有张有弛。</a:t>
            </a:r>
            <a:endParaRPr lang="zh-CN" smtClean="0"/>
          </a:p>
        </p:txBody>
      </p:sp>
    </p:spTree>
    <p:custDataLst>
      <p:tags r:id="rId3"/>
    </p:custDataLst>
  </p:cSld>
  <p:clrMapOvr>
    <a:masterClrMapping/>
  </p:clrMapOvr>
</p:sld>
</file>

<file path=ppt/tags/tag1.xml><?xml version="1.0" encoding="utf-8"?>
<p:tagLst xmlns:p="http://schemas.openxmlformats.org/presentationml/2006/main">
  <p:tag name="KSO_WM_TAG_VERSION" val="1.0"/>
  <p:tag name="KSO_WM_BEAUTIFY_FLAG" val="#wm#"/>
  <p:tag name="KSO_WM_TEMPLATE_CATEGORY" val="custom"/>
  <p:tag name="KSO_WM_TEMPLATE_INDEX" val="164"/>
  <p:tag name="KSO_WM_UNIT_TYPE" val="a"/>
  <p:tag name="KSO_WM_UNIT_INDEX" val="1"/>
  <p:tag name="KSO_WM_UNIT_ID" val="custom164_31*a*1"/>
  <p:tag name="KSO_WM_UNIT_CLEAR" val="1"/>
  <p:tag name="KSO_WM_UNIT_LAYERLEVEL" val="1"/>
  <p:tag name="KSO_WM_UNIT_VALUE" val="10"/>
  <p:tag name="KSO_WM_UNIT_ISCONTENTSTITLE" val="0"/>
  <p:tag name="KSO_WM_UNIT_HIGHLIGHT" val="0"/>
  <p:tag name="KSO_WM_UNIT_COMPATIBLE" val="0"/>
  <p:tag name="KSO_WM_UNIT_PRESET_TEXT" val="THANKYOU"/>
</p:tagLst>
</file>

<file path=ppt/tags/tag10.xml><?xml version="1.0" encoding="utf-8"?>
<p:tagLst xmlns:p="http://schemas.openxmlformats.org/presentationml/2006/main">
  <p:tag name="KSO_WM_TAG_VERSION" val="1.0"/>
  <p:tag name="KSO_WM_BEAUTIFY_FLAG" val="#wm#"/>
  <p:tag name="KSO_WM_TEMPLATE_CATEGORY" val="custom"/>
  <p:tag name="KSO_WM_TEMPLATE_INDEX" val="160447"/>
  <p:tag name="KSO_WM_UNIT_TYPE" val="a"/>
  <p:tag name="KSO_WM_UNIT_INDEX" val="1"/>
  <p:tag name="KSO_WM_UNIT_ID" val="custom160447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11.xml><?xml version="1.0" encoding="utf-8"?>
<p:tagLst xmlns:p="http://schemas.openxmlformats.org/presentationml/2006/main">
  <p:tag name="KSO_WM_TAG_VERSION" val="1.0"/>
  <p:tag name="KSO_WM_BEAUTIFY_FLAG" val="#wm#"/>
  <p:tag name="KSO_WM_TEMPLATE_CATEGORY" val="custom"/>
  <p:tag name="KSO_WM_TEMPLATE_INDEX" val="160447"/>
  <p:tag name="KSO_WM_UNIT_TYPE" val="f"/>
  <p:tag name="KSO_WM_UNIT_INDEX" val="1"/>
  <p:tag name="KSO_WM_UNIT_ID" val="custom160447_2*f*1"/>
  <p:tag name="KSO_WM_UNIT_CLEAR" val="1"/>
  <p:tag name="KSO_WM_UNIT_LAYERLEVEL" val="1"/>
  <p:tag name="KSO_WM_UNIT_VALUE" val="231"/>
  <p:tag name="KSO_WM_UNIT_HIGHLIGHT" val="0"/>
  <p:tag name="KSO_WM_UNIT_COMPATIBLE" val="0"/>
  <p:tag name="KSO_WM_UNIT_PRESET_TEXT_INDEX" val="5"/>
  <p:tag name="KSO_WM_UNIT_PRESET_TEXT_LEN" val="232"/>
</p:tagLst>
</file>

<file path=ppt/tags/tag12.xml><?xml version="1.0" encoding="utf-8"?>
<p:tagLst xmlns:p="http://schemas.openxmlformats.org/presentationml/2006/main">
  <p:tag name="KSO_WM_TEMPLATE_CATEGORY" val="custom"/>
  <p:tag name="KSO_WM_TEMPLATE_INDEX" val="160447"/>
  <p:tag name="KSO_WM_TAG_VERSION" val="1.0"/>
  <p:tag name="KSO_WM_SLIDE_ID" val="custom160447_2"/>
  <p:tag name="KSO_WM_SLIDE_INDEX" val="2"/>
  <p:tag name="KSO_WM_SLIDE_ITEM_CNT" val="1"/>
  <p:tag name="KSO_WM_SLIDE_LAYOUT" val="a_f"/>
  <p:tag name="KSO_WM_SLIDE_LAYOUT_CNT" val="1_1"/>
  <p:tag name="KSO_WM_SLIDE_TYPE" val="text"/>
  <p:tag name="KSO_WM_BEAUTIFY_FLAG" val="#wm#"/>
  <p:tag name="KSO_WM_SLIDE_POSITION" val="66*147"/>
  <p:tag name="KSO_WM_SLIDE_SIZE" val="828*340"/>
</p:tagLst>
</file>

<file path=ppt/tags/tag13.xml><?xml version="1.0" encoding="utf-8"?>
<p:tagLst xmlns:p="http://schemas.openxmlformats.org/presentationml/2006/main">
  <p:tag name="KSO_WM_TAG_VERSION" val="1.0"/>
  <p:tag name="KSO_WM_BEAUTIFY_FLAG" val="#wm#"/>
  <p:tag name="KSO_WM_TEMPLATE_CATEGORY" val="custom"/>
  <p:tag name="KSO_WM_TEMPLATE_INDEX" val="160447"/>
  <p:tag name="KSO_WM_UNIT_TYPE" val="a"/>
  <p:tag name="KSO_WM_UNIT_INDEX" val="1"/>
  <p:tag name="KSO_WM_UNIT_ID" val="custom160447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14.xml><?xml version="1.0" encoding="utf-8"?>
<p:tagLst xmlns:p="http://schemas.openxmlformats.org/presentationml/2006/main">
  <p:tag name="KSO_WM_TAG_VERSION" val="1.0"/>
  <p:tag name="KSO_WM_BEAUTIFY_FLAG" val="#wm#"/>
  <p:tag name="KSO_WM_TEMPLATE_CATEGORY" val="custom"/>
  <p:tag name="KSO_WM_TEMPLATE_INDEX" val="160447"/>
  <p:tag name="KSO_WM_UNIT_TYPE" val="f"/>
  <p:tag name="KSO_WM_UNIT_INDEX" val="1"/>
  <p:tag name="KSO_WM_UNIT_ID" val="custom160447_2*f*1"/>
  <p:tag name="KSO_WM_UNIT_CLEAR" val="1"/>
  <p:tag name="KSO_WM_UNIT_LAYERLEVEL" val="1"/>
  <p:tag name="KSO_WM_UNIT_VALUE" val="231"/>
  <p:tag name="KSO_WM_UNIT_HIGHLIGHT" val="0"/>
  <p:tag name="KSO_WM_UNIT_COMPATIBLE" val="0"/>
  <p:tag name="KSO_WM_UNIT_PRESET_TEXT_INDEX" val="5"/>
  <p:tag name="KSO_WM_UNIT_PRESET_TEXT_LEN" val="232"/>
</p:tagLst>
</file>

<file path=ppt/tags/tag15.xml><?xml version="1.0" encoding="utf-8"?>
<p:tagLst xmlns:p="http://schemas.openxmlformats.org/presentationml/2006/main">
  <p:tag name="KSO_WM_TEMPLATE_CATEGORY" val="custom"/>
  <p:tag name="KSO_WM_TEMPLATE_INDEX" val="160447"/>
  <p:tag name="KSO_WM_TAG_VERSION" val="1.0"/>
  <p:tag name="KSO_WM_SLIDE_ID" val="custom160447_2"/>
  <p:tag name="KSO_WM_SLIDE_INDEX" val="2"/>
  <p:tag name="KSO_WM_SLIDE_ITEM_CNT" val="1"/>
  <p:tag name="KSO_WM_SLIDE_LAYOUT" val="a_f"/>
  <p:tag name="KSO_WM_SLIDE_LAYOUT_CNT" val="1_1"/>
  <p:tag name="KSO_WM_SLIDE_TYPE" val="text"/>
  <p:tag name="KSO_WM_BEAUTIFY_FLAG" val="#wm#"/>
  <p:tag name="KSO_WM_SLIDE_POSITION" val="66*147"/>
  <p:tag name="KSO_WM_SLIDE_SIZE" val="828*340"/>
</p:tagLst>
</file>

<file path=ppt/tags/tag16.xml><?xml version="1.0" encoding="utf-8"?>
<p:tagLst xmlns:p="http://schemas.openxmlformats.org/presentationml/2006/main">
  <p:tag name="KSO_WM_TAG_VERSION" val="1.0"/>
  <p:tag name="KSO_WM_BEAUTIFY_FLAG" val="#wm#"/>
  <p:tag name="KSO_WM_TEMPLATE_CATEGORY" val="custom"/>
  <p:tag name="KSO_WM_TEMPLATE_INDEX" val="160447"/>
  <p:tag name="KSO_WM_UNIT_TYPE" val="a"/>
  <p:tag name="KSO_WM_UNIT_INDEX" val="1"/>
  <p:tag name="KSO_WM_UNIT_ID" val="custom160447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17.xml><?xml version="1.0" encoding="utf-8"?>
<p:tagLst xmlns:p="http://schemas.openxmlformats.org/presentationml/2006/main">
  <p:tag name="KSO_WM_TAG_VERSION" val="1.0"/>
  <p:tag name="KSO_WM_BEAUTIFY_FLAG" val="#wm#"/>
  <p:tag name="KSO_WM_TEMPLATE_CATEGORY" val="custom"/>
  <p:tag name="KSO_WM_TEMPLATE_INDEX" val="160447"/>
  <p:tag name="KSO_WM_UNIT_TYPE" val="f"/>
  <p:tag name="KSO_WM_UNIT_INDEX" val="1"/>
  <p:tag name="KSO_WM_UNIT_ID" val="custom160447_2*f*1"/>
  <p:tag name="KSO_WM_UNIT_CLEAR" val="1"/>
  <p:tag name="KSO_WM_UNIT_LAYERLEVEL" val="1"/>
  <p:tag name="KSO_WM_UNIT_VALUE" val="231"/>
  <p:tag name="KSO_WM_UNIT_HIGHLIGHT" val="0"/>
  <p:tag name="KSO_WM_UNIT_COMPATIBLE" val="0"/>
  <p:tag name="KSO_WM_UNIT_PRESET_TEXT_INDEX" val="5"/>
  <p:tag name="KSO_WM_UNIT_PRESET_TEXT_LEN" val="232"/>
</p:tagLst>
</file>

<file path=ppt/tags/tag18.xml><?xml version="1.0" encoding="utf-8"?>
<p:tagLst xmlns:p="http://schemas.openxmlformats.org/presentationml/2006/main">
  <p:tag name="KSO_WM_TEMPLATE_CATEGORY" val="custom"/>
  <p:tag name="KSO_WM_TEMPLATE_INDEX" val="160447"/>
  <p:tag name="KSO_WM_TAG_VERSION" val="1.0"/>
  <p:tag name="KSO_WM_SLIDE_ID" val="custom160447_2"/>
  <p:tag name="KSO_WM_SLIDE_INDEX" val="2"/>
  <p:tag name="KSO_WM_SLIDE_ITEM_CNT" val="1"/>
  <p:tag name="KSO_WM_SLIDE_LAYOUT" val="a_f"/>
  <p:tag name="KSO_WM_SLIDE_LAYOUT_CNT" val="1_1"/>
  <p:tag name="KSO_WM_SLIDE_TYPE" val="text"/>
  <p:tag name="KSO_WM_BEAUTIFY_FLAG" val="#wm#"/>
  <p:tag name="KSO_WM_SLIDE_POSITION" val="66*147"/>
  <p:tag name="KSO_WM_SLIDE_SIZE" val="828*340"/>
</p:tagLst>
</file>

<file path=ppt/tags/tag19.xml><?xml version="1.0" encoding="utf-8"?>
<p:tagLst xmlns:p="http://schemas.openxmlformats.org/presentationml/2006/main">
  <p:tag name="KSO_WM_TAG_VERSION" val="1.0"/>
  <p:tag name="KSO_WM_BEAUTIFY_FLAG" val="#wm#"/>
  <p:tag name="KSO_WM_TEMPLATE_CATEGORY" val="custom"/>
  <p:tag name="KSO_WM_TEMPLATE_INDEX" val="160447"/>
  <p:tag name="KSO_WM_UNIT_TYPE" val="a"/>
  <p:tag name="KSO_WM_UNIT_INDEX" val="1"/>
  <p:tag name="KSO_WM_UNIT_ID" val="custom160447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2.xml><?xml version="1.0" encoding="utf-8"?>
<p:tagLst xmlns:p="http://schemas.openxmlformats.org/presentationml/2006/main">
  <p:tag name="KSO_WM_TAG_VERSION" val="1.0"/>
  <p:tag name="KSO_WM_TEMPLATE_CATEGORY" val="custom"/>
  <p:tag name="KSO_WM_TEMPLATE_INDEX" val="160447"/>
</p:tagLst>
</file>

<file path=ppt/tags/tag20.xml><?xml version="1.0" encoding="utf-8"?>
<p:tagLst xmlns:p="http://schemas.openxmlformats.org/presentationml/2006/main">
  <p:tag name="KSO_WM_TAG_VERSION" val="1.0"/>
  <p:tag name="KSO_WM_BEAUTIFY_FLAG" val="#wm#"/>
  <p:tag name="KSO_WM_TEMPLATE_CATEGORY" val="custom"/>
  <p:tag name="KSO_WM_TEMPLATE_INDEX" val="160447"/>
  <p:tag name="KSO_WM_UNIT_TYPE" val="f"/>
  <p:tag name="KSO_WM_UNIT_INDEX" val="1"/>
  <p:tag name="KSO_WM_UNIT_ID" val="custom160447_2*f*1"/>
  <p:tag name="KSO_WM_UNIT_CLEAR" val="1"/>
  <p:tag name="KSO_WM_UNIT_LAYERLEVEL" val="1"/>
  <p:tag name="KSO_WM_UNIT_VALUE" val="231"/>
  <p:tag name="KSO_WM_UNIT_HIGHLIGHT" val="0"/>
  <p:tag name="KSO_WM_UNIT_COMPATIBLE" val="0"/>
  <p:tag name="KSO_WM_UNIT_PRESET_TEXT_INDEX" val="5"/>
  <p:tag name="KSO_WM_UNIT_PRESET_TEXT_LEN" val="232"/>
</p:tagLst>
</file>

<file path=ppt/tags/tag21.xml><?xml version="1.0" encoding="utf-8"?>
<p:tagLst xmlns:p="http://schemas.openxmlformats.org/presentationml/2006/main">
  <p:tag name="KSO_WM_TEMPLATE_CATEGORY" val="custom"/>
  <p:tag name="KSO_WM_TEMPLATE_INDEX" val="160447"/>
  <p:tag name="KSO_WM_TAG_VERSION" val="1.0"/>
  <p:tag name="KSO_WM_SLIDE_ID" val="custom160447_2"/>
  <p:tag name="KSO_WM_SLIDE_INDEX" val="2"/>
  <p:tag name="KSO_WM_SLIDE_ITEM_CNT" val="1"/>
  <p:tag name="KSO_WM_SLIDE_LAYOUT" val="a_f"/>
  <p:tag name="KSO_WM_SLIDE_LAYOUT_CNT" val="1_1"/>
  <p:tag name="KSO_WM_SLIDE_TYPE" val="text"/>
  <p:tag name="KSO_WM_BEAUTIFY_FLAG" val="#wm#"/>
  <p:tag name="KSO_WM_SLIDE_POSITION" val="66*147"/>
  <p:tag name="KSO_WM_SLIDE_SIZE" val="828*340"/>
</p:tagLst>
</file>

<file path=ppt/tags/tag22.xml><?xml version="1.0" encoding="utf-8"?>
<p:tagLst xmlns:p="http://schemas.openxmlformats.org/presentationml/2006/main">
  <p:tag name="KSO_WM_TAG_VERSION" val="1.0"/>
  <p:tag name="KSO_WM_BEAUTIFY_FLAG" val="#wm#"/>
  <p:tag name="KSO_WM_TEMPLATE_CATEGORY" val="custom"/>
  <p:tag name="KSO_WM_TEMPLATE_INDEX" val="160447"/>
  <p:tag name="KSO_WM_UNIT_TYPE" val="a"/>
  <p:tag name="KSO_WM_UNIT_INDEX" val="1"/>
  <p:tag name="KSO_WM_UNIT_ID" val="custom160447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23.xml><?xml version="1.0" encoding="utf-8"?>
<p:tagLst xmlns:p="http://schemas.openxmlformats.org/presentationml/2006/main">
  <p:tag name="KSO_WM_TAG_VERSION" val="1.0"/>
  <p:tag name="KSO_WM_BEAUTIFY_FLAG" val="#wm#"/>
  <p:tag name="KSO_WM_TEMPLATE_CATEGORY" val="custom"/>
  <p:tag name="KSO_WM_TEMPLATE_INDEX" val="160447"/>
  <p:tag name="KSO_WM_UNIT_TYPE" val="f"/>
  <p:tag name="KSO_WM_UNIT_INDEX" val="1"/>
  <p:tag name="KSO_WM_UNIT_ID" val="custom160447_2*f*1"/>
  <p:tag name="KSO_WM_UNIT_CLEAR" val="1"/>
  <p:tag name="KSO_WM_UNIT_LAYERLEVEL" val="1"/>
  <p:tag name="KSO_WM_UNIT_VALUE" val="231"/>
  <p:tag name="KSO_WM_UNIT_HIGHLIGHT" val="0"/>
  <p:tag name="KSO_WM_UNIT_COMPATIBLE" val="0"/>
  <p:tag name="KSO_WM_UNIT_PRESET_TEXT_INDEX" val="5"/>
  <p:tag name="KSO_WM_UNIT_PRESET_TEXT_LEN" val="232"/>
</p:tagLst>
</file>

<file path=ppt/tags/tag24.xml><?xml version="1.0" encoding="utf-8"?>
<p:tagLst xmlns:p="http://schemas.openxmlformats.org/presentationml/2006/main">
  <p:tag name="KSO_WM_TEMPLATE_CATEGORY" val="custom"/>
  <p:tag name="KSO_WM_TEMPLATE_INDEX" val="160447"/>
  <p:tag name="KSO_WM_TAG_VERSION" val="1.0"/>
  <p:tag name="KSO_WM_SLIDE_ID" val="custom160447_2"/>
  <p:tag name="KSO_WM_SLIDE_INDEX" val="2"/>
  <p:tag name="KSO_WM_SLIDE_ITEM_CNT" val="1"/>
  <p:tag name="KSO_WM_SLIDE_LAYOUT" val="a_f"/>
  <p:tag name="KSO_WM_SLIDE_LAYOUT_CNT" val="1_1"/>
  <p:tag name="KSO_WM_SLIDE_TYPE" val="text"/>
  <p:tag name="KSO_WM_BEAUTIFY_FLAG" val="#wm#"/>
  <p:tag name="KSO_WM_SLIDE_POSITION" val="66*147"/>
  <p:tag name="KSO_WM_SLIDE_SIZE" val="828*340"/>
</p:tagLst>
</file>

<file path=ppt/tags/tag25.xml><?xml version="1.0" encoding="utf-8"?>
<p:tagLst xmlns:p="http://schemas.openxmlformats.org/presentationml/2006/main">
  <p:tag name="KSO_WM_TAG_VERSION" val="1.0"/>
  <p:tag name="KSO_WM_BEAUTIFY_FLAG" val="#wm#"/>
  <p:tag name="KSO_WM_TEMPLATE_CATEGORY" val="custom"/>
  <p:tag name="KSO_WM_TEMPLATE_INDEX" val="160447"/>
  <p:tag name="KSO_WM_UNIT_TYPE" val="a"/>
  <p:tag name="KSO_WM_UNIT_INDEX" val="1"/>
  <p:tag name="KSO_WM_UNIT_ID" val="custom160447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26.xml><?xml version="1.0" encoding="utf-8"?>
<p:tagLst xmlns:p="http://schemas.openxmlformats.org/presentationml/2006/main">
  <p:tag name="KSO_WM_TAG_VERSION" val="1.0"/>
  <p:tag name="KSO_WM_BEAUTIFY_FLAG" val="#wm#"/>
  <p:tag name="KSO_WM_TEMPLATE_CATEGORY" val="custom"/>
  <p:tag name="KSO_WM_TEMPLATE_INDEX" val="160447"/>
  <p:tag name="KSO_WM_UNIT_TYPE" val="f"/>
  <p:tag name="KSO_WM_UNIT_INDEX" val="1"/>
  <p:tag name="KSO_WM_UNIT_ID" val="custom160447_2*f*1"/>
  <p:tag name="KSO_WM_UNIT_CLEAR" val="1"/>
  <p:tag name="KSO_WM_UNIT_LAYERLEVEL" val="1"/>
  <p:tag name="KSO_WM_UNIT_VALUE" val="231"/>
  <p:tag name="KSO_WM_UNIT_HIGHLIGHT" val="0"/>
  <p:tag name="KSO_WM_UNIT_COMPATIBLE" val="0"/>
  <p:tag name="KSO_WM_UNIT_PRESET_TEXT_INDEX" val="5"/>
  <p:tag name="KSO_WM_UNIT_PRESET_TEXT_LEN" val="232"/>
</p:tagLst>
</file>

<file path=ppt/tags/tag27.xml><?xml version="1.0" encoding="utf-8"?>
<p:tagLst xmlns:p="http://schemas.openxmlformats.org/presentationml/2006/main">
  <p:tag name="KSO_WM_TEMPLATE_CATEGORY" val="custom"/>
  <p:tag name="KSO_WM_TEMPLATE_INDEX" val="160447"/>
  <p:tag name="KSO_WM_TAG_VERSION" val="1.0"/>
  <p:tag name="KSO_WM_SLIDE_ID" val="custom160447_2"/>
  <p:tag name="KSO_WM_SLIDE_INDEX" val="2"/>
  <p:tag name="KSO_WM_SLIDE_ITEM_CNT" val="1"/>
  <p:tag name="KSO_WM_SLIDE_LAYOUT" val="a_f"/>
  <p:tag name="KSO_WM_SLIDE_LAYOUT_CNT" val="1_1"/>
  <p:tag name="KSO_WM_SLIDE_TYPE" val="text"/>
  <p:tag name="KSO_WM_BEAUTIFY_FLAG" val="#wm#"/>
  <p:tag name="KSO_WM_SLIDE_POSITION" val="66*147"/>
  <p:tag name="KSO_WM_SLIDE_SIZE" val="828*340"/>
</p:tagLst>
</file>

<file path=ppt/tags/tag28.xml><?xml version="1.0" encoding="utf-8"?>
<p:tagLst xmlns:p="http://schemas.openxmlformats.org/presentationml/2006/main">
  <p:tag name="KSO_WM_TAG_VERSION" val="1.0"/>
  <p:tag name="KSO_WM_BEAUTIFY_FLAG" val="#wm#"/>
  <p:tag name="KSO_WM_TEMPLATE_CATEGORY" val="custom"/>
  <p:tag name="KSO_WM_TEMPLATE_INDEX" val="160447"/>
  <p:tag name="KSO_WM_UNIT_TYPE" val="a"/>
  <p:tag name="KSO_WM_UNIT_INDEX" val="1"/>
  <p:tag name="KSO_WM_UNIT_ID" val="custom160447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29.xml><?xml version="1.0" encoding="utf-8"?>
<p:tagLst xmlns:p="http://schemas.openxmlformats.org/presentationml/2006/main">
  <p:tag name="KSO_WM_TAG_VERSION" val="1.0"/>
  <p:tag name="KSO_WM_BEAUTIFY_FLAG" val="#wm#"/>
  <p:tag name="KSO_WM_TEMPLATE_CATEGORY" val="custom"/>
  <p:tag name="KSO_WM_TEMPLATE_INDEX" val="160447"/>
  <p:tag name="KSO_WM_UNIT_TYPE" val="f"/>
  <p:tag name="KSO_WM_UNIT_INDEX" val="1"/>
  <p:tag name="KSO_WM_UNIT_ID" val="custom160447_2*f*1"/>
  <p:tag name="KSO_WM_UNIT_CLEAR" val="1"/>
  <p:tag name="KSO_WM_UNIT_LAYERLEVEL" val="1"/>
  <p:tag name="KSO_WM_UNIT_VALUE" val="231"/>
  <p:tag name="KSO_WM_UNIT_HIGHLIGHT" val="0"/>
  <p:tag name="KSO_WM_UNIT_COMPATIBLE" val="0"/>
  <p:tag name="KSO_WM_UNIT_PRESET_TEXT_INDEX" val="5"/>
  <p:tag name="KSO_WM_UNIT_PRESET_TEXT_LEN" val="232"/>
</p:tagLst>
</file>

<file path=ppt/tags/tag3.xml><?xml version="1.0" encoding="utf-8"?>
<p:tagLst xmlns:p="http://schemas.openxmlformats.org/presentationml/2006/main">
  <p:tag name="KSO_WM_TAG_VERSION" val="1.0"/>
  <p:tag name="KSO_WM_TEMPLATE_CATEGORY" val="custom"/>
  <p:tag name="KSO_WM_TEMPLATE_INDEX" val="160447"/>
</p:tagLst>
</file>

<file path=ppt/tags/tag30.xml><?xml version="1.0" encoding="utf-8"?>
<p:tagLst xmlns:p="http://schemas.openxmlformats.org/presentationml/2006/main">
  <p:tag name="KSO_WM_TEMPLATE_CATEGORY" val="custom"/>
  <p:tag name="KSO_WM_TEMPLATE_INDEX" val="160447"/>
  <p:tag name="KSO_WM_TAG_VERSION" val="1.0"/>
  <p:tag name="KSO_WM_SLIDE_ID" val="custom160447_2"/>
  <p:tag name="KSO_WM_SLIDE_INDEX" val="2"/>
  <p:tag name="KSO_WM_SLIDE_ITEM_CNT" val="1"/>
  <p:tag name="KSO_WM_SLIDE_LAYOUT" val="a_f"/>
  <p:tag name="KSO_WM_SLIDE_LAYOUT_CNT" val="1_1"/>
  <p:tag name="KSO_WM_SLIDE_TYPE" val="text"/>
  <p:tag name="KSO_WM_BEAUTIFY_FLAG" val="#wm#"/>
  <p:tag name="KSO_WM_SLIDE_POSITION" val="66*147"/>
  <p:tag name="KSO_WM_SLIDE_SIZE" val="828*340"/>
</p:tagLst>
</file>

<file path=ppt/tags/tag31.xml><?xml version="1.0" encoding="utf-8"?>
<p:tagLst xmlns:p="http://schemas.openxmlformats.org/presentationml/2006/main">
  <p:tag name="KSO_WM_TAG_VERSION" val="1.0"/>
  <p:tag name="KSO_WM_BEAUTIFY_FLAG" val="#wm#"/>
  <p:tag name="KSO_WM_TEMPLATE_CATEGORY" val="custom"/>
  <p:tag name="KSO_WM_TEMPLATE_INDEX" val="160447"/>
  <p:tag name="KSO_WM_UNIT_TYPE" val="a"/>
  <p:tag name="KSO_WM_UNIT_INDEX" val="1"/>
  <p:tag name="KSO_WM_UNIT_ID" val="custom160447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32.xml><?xml version="1.0" encoding="utf-8"?>
<p:tagLst xmlns:p="http://schemas.openxmlformats.org/presentationml/2006/main">
  <p:tag name="KSO_WM_TAG_VERSION" val="1.0"/>
  <p:tag name="KSO_WM_BEAUTIFY_FLAG" val="#wm#"/>
  <p:tag name="KSO_WM_TEMPLATE_CATEGORY" val="custom"/>
  <p:tag name="KSO_WM_TEMPLATE_INDEX" val="160447"/>
  <p:tag name="KSO_WM_UNIT_TYPE" val="f"/>
  <p:tag name="KSO_WM_UNIT_INDEX" val="1"/>
  <p:tag name="KSO_WM_UNIT_ID" val="custom160447_2*f*1"/>
  <p:tag name="KSO_WM_UNIT_CLEAR" val="1"/>
  <p:tag name="KSO_WM_UNIT_LAYERLEVEL" val="1"/>
  <p:tag name="KSO_WM_UNIT_VALUE" val="231"/>
  <p:tag name="KSO_WM_UNIT_HIGHLIGHT" val="0"/>
  <p:tag name="KSO_WM_UNIT_COMPATIBLE" val="0"/>
  <p:tag name="KSO_WM_UNIT_PRESET_TEXT_INDEX" val="5"/>
  <p:tag name="KSO_WM_UNIT_PRESET_TEXT_LEN" val="232"/>
</p:tagLst>
</file>

<file path=ppt/tags/tag33.xml><?xml version="1.0" encoding="utf-8"?>
<p:tagLst xmlns:p="http://schemas.openxmlformats.org/presentationml/2006/main">
  <p:tag name="KSO_WM_TEMPLATE_CATEGORY" val="custom"/>
  <p:tag name="KSO_WM_TEMPLATE_INDEX" val="160447"/>
  <p:tag name="KSO_WM_TAG_VERSION" val="1.0"/>
  <p:tag name="KSO_WM_SLIDE_ID" val="custom160447_2"/>
  <p:tag name="KSO_WM_SLIDE_INDEX" val="2"/>
  <p:tag name="KSO_WM_SLIDE_ITEM_CNT" val="1"/>
  <p:tag name="KSO_WM_SLIDE_LAYOUT" val="a_f"/>
  <p:tag name="KSO_WM_SLIDE_LAYOUT_CNT" val="1_1"/>
  <p:tag name="KSO_WM_SLIDE_TYPE" val="text"/>
  <p:tag name="KSO_WM_BEAUTIFY_FLAG" val="#wm#"/>
  <p:tag name="KSO_WM_SLIDE_POSITION" val="66*147"/>
  <p:tag name="KSO_WM_SLIDE_SIZE" val="828*340"/>
</p:tagLst>
</file>

<file path=ppt/tags/tag34.xml><?xml version="1.0" encoding="utf-8"?>
<p:tagLst xmlns:p="http://schemas.openxmlformats.org/presentationml/2006/main">
  <p:tag name="KSO_WM_TAG_VERSION" val="1.0"/>
  <p:tag name="KSO_WM_BEAUTIFY_FLAG" val="#wm#"/>
  <p:tag name="KSO_WM_TEMPLATE_CATEGORY" val="custom"/>
  <p:tag name="KSO_WM_TEMPLATE_INDEX" val="160447"/>
  <p:tag name="KSO_WM_UNIT_TYPE" val="a"/>
  <p:tag name="KSO_WM_UNIT_INDEX" val="1"/>
  <p:tag name="KSO_WM_UNIT_ID" val="custom160447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35.xml><?xml version="1.0" encoding="utf-8"?>
<p:tagLst xmlns:p="http://schemas.openxmlformats.org/presentationml/2006/main">
  <p:tag name="KSO_WM_TAG_VERSION" val="1.0"/>
  <p:tag name="KSO_WM_BEAUTIFY_FLAG" val="#wm#"/>
  <p:tag name="KSO_WM_TEMPLATE_CATEGORY" val="custom"/>
  <p:tag name="KSO_WM_TEMPLATE_INDEX" val="160447"/>
  <p:tag name="KSO_WM_UNIT_TYPE" val="f"/>
  <p:tag name="KSO_WM_UNIT_INDEX" val="1"/>
  <p:tag name="KSO_WM_UNIT_ID" val="custom160447_2*f*1"/>
  <p:tag name="KSO_WM_UNIT_CLEAR" val="1"/>
  <p:tag name="KSO_WM_UNIT_LAYERLEVEL" val="1"/>
  <p:tag name="KSO_WM_UNIT_VALUE" val="231"/>
  <p:tag name="KSO_WM_UNIT_HIGHLIGHT" val="0"/>
  <p:tag name="KSO_WM_UNIT_COMPATIBLE" val="0"/>
  <p:tag name="KSO_WM_UNIT_PRESET_TEXT_INDEX" val="5"/>
  <p:tag name="KSO_WM_UNIT_PRESET_TEXT_LEN" val="232"/>
</p:tagLst>
</file>

<file path=ppt/tags/tag36.xml><?xml version="1.0" encoding="utf-8"?>
<p:tagLst xmlns:p="http://schemas.openxmlformats.org/presentationml/2006/main">
  <p:tag name="KSO_WM_TEMPLATE_CATEGORY" val="custom"/>
  <p:tag name="KSO_WM_TEMPLATE_INDEX" val="160447"/>
  <p:tag name="KSO_WM_TAG_VERSION" val="1.0"/>
  <p:tag name="KSO_WM_SLIDE_ID" val="custom160447_2"/>
  <p:tag name="KSO_WM_SLIDE_INDEX" val="2"/>
  <p:tag name="KSO_WM_SLIDE_ITEM_CNT" val="1"/>
  <p:tag name="KSO_WM_SLIDE_LAYOUT" val="a_f"/>
  <p:tag name="KSO_WM_SLIDE_LAYOUT_CNT" val="1_1"/>
  <p:tag name="KSO_WM_SLIDE_TYPE" val="text"/>
  <p:tag name="KSO_WM_BEAUTIFY_FLAG" val="#wm#"/>
  <p:tag name="KSO_WM_SLIDE_POSITION" val="66*147"/>
  <p:tag name="KSO_WM_SLIDE_SIZE" val="828*340"/>
</p:tagLst>
</file>

<file path=ppt/tags/tag37.xml><?xml version="1.0" encoding="utf-8"?>
<p:tagLst xmlns:p="http://schemas.openxmlformats.org/presentationml/2006/main">
  <p:tag name="KSO_WM_TAG_VERSION" val="1.0"/>
  <p:tag name="KSO_WM_BEAUTIFY_FLAG" val="#wm#"/>
  <p:tag name="KSO_WM_TEMPLATE_CATEGORY" val="custom"/>
  <p:tag name="KSO_WM_TEMPLATE_INDEX" val="160447"/>
  <p:tag name="KSO_WM_UNIT_TYPE" val="a"/>
  <p:tag name="KSO_WM_UNIT_INDEX" val="1"/>
  <p:tag name="KSO_WM_UNIT_ID" val="custom160447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38.xml><?xml version="1.0" encoding="utf-8"?>
<p:tagLst xmlns:p="http://schemas.openxmlformats.org/presentationml/2006/main">
  <p:tag name="KSO_WM_TAG_VERSION" val="1.0"/>
  <p:tag name="KSO_WM_BEAUTIFY_FLAG" val="#wm#"/>
  <p:tag name="KSO_WM_TEMPLATE_CATEGORY" val="custom"/>
  <p:tag name="KSO_WM_TEMPLATE_INDEX" val="160447"/>
  <p:tag name="KSO_WM_UNIT_TYPE" val="f"/>
  <p:tag name="KSO_WM_UNIT_INDEX" val="1"/>
  <p:tag name="KSO_WM_UNIT_ID" val="custom160447_2*f*1"/>
  <p:tag name="KSO_WM_UNIT_CLEAR" val="1"/>
  <p:tag name="KSO_WM_UNIT_LAYERLEVEL" val="1"/>
  <p:tag name="KSO_WM_UNIT_VALUE" val="231"/>
  <p:tag name="KSO_WM_UNIT_HIGHLIGHT" val="0"/>
  <p:tag name="KSO_WM_UNIT_COMPATIBLE" val="0"/>
  <p:tag name="KSO_WM_UNIT_PRESET_TEXT_INDEX" val="5"/>
  <p:tag name="KSO_WM_UNIT_PRESET_TEXT_LEN" val="232"/>
</p:tagLst>
</file>

<file path=ppt/tags/tag39.xml><?xml version="1.0" encoding="utf-8"?>
<p:tagLst xmlns:p="http://schemas.openxmlformats.org/presentationml/2006/main">
  <p:tag name="KSO_WM_TEMPLATE_CATEGORY" val="custom"/>
  <p:tag name="KSO_WM_TEMPLATE_INDEX" val="160447"/>
  <p:tag name="KSO_WM_TAG_VERSION" val="1.0"/>
  <p:tag name="KSO_WM_SLIDE_ID" val="custom160447_2"/>
  <p:tag name="KSO_WM_SLIDE_INDEX" val="2"/>
  <p:tag name="KSO_WM_SLIDE_ITEM_CNT" val="1"/>
  <p:tag name="KSO_WM_SLIDE_LAYOUT" val="a_f"/>
  <p:tag name="KSO_WM_SLIDE_LAYOUT_CNT" val="1_1"/>
  <p:tag name="KSO_WM_SLIDE_TYPE" val="text"/>
  <p:tag name="KSO_WM_BEAUTIFY_FLAG" val="#wm#"/>
  <p:tag name="KSO_WM_SLIDE_POSITION" val="66*147"/>
  <p:tag name="KSO_WM_SLIDE_SIZE" val="828*340"/>
</p:tagLst>
</file>

<file path=ppt/tags/tag4.xml><?xml version="1.0" encoding="utf-8"?>
<p:tagLst xmlns:p="http://schemas.openxmlformats.org/presentationml/2006/main">
  <p:tag name="KSO_WM_TAG_VERSION" val="1.0"/>
  <p:tag name="KSO_WM_BEAUTIFY_FLAG" val="#wm#"/>
  <p:tag name="KSO_WM_TEMPLATE_CATEGORY" val="custom"/>
  <p:tag name="KSO_WM_TEMPLATE_INDEX" val="160447"/>
  <p:tag name="KSO_WM_UNIT_TYPE" val="a"/>
  <p:tag name="KSO_WM_UNIT_INDEX" val="1"/>
  <p:tag name="KSO_WM_UNIT_ID" val="custom160447_1*a*1"/>
  <p:tag name="KSO_WM_UNIT_CLEAR" val="1"/>
  <p:tag name="KSO_WM_UNIT_LAYERLEVEL" val="1"/>
  <p:tag name="KSO_WM_UNIT_VALUE" val="19"/>
  <p:tag name="KSO_WM_UNIT_ISCONTENTSTITLE" val="0"/>
  <p:tag name="KSO_WM_UNIT_HIGHLIGHT" val="0"/>
  <p:tag name="KSO_WM_UNIT_COMPATIBLE" val="0"/>
  <p:tag name="KSO_WM_UNIT_PRESET_TEXT_INDEX" val="3"/>
  <p:tag name="KSO_WM_UNIT_PRESET_TEXT_LEN" val="17"/>
</p:tagLst>
</file>

<file path=ppt/tags/tag5.xml><?xml version="1.0" encoding="utf-8"?>
<p:tagLst xmlns:p="http://schemas.openxmlformats.org/presentationml/2006/main">
  <p:tag name="KSO_WM_TAG_VERSION" val="1.0"/>
  <p:tag name="KSO_WM_BEAUTIFY_FLAG" val="#wm#"/>
  <p:tag name="KSO_WM_TEMPLATE_CATEGORY" val="custom"/>
  <p:tag name="KSO_WM_TEMPLATE_INDEX" val="160447"/>
  <p:tag name="KSO_WM_UNIT_TYPE" val="b"/>
  <p:tag name="KSO_WM_UNIT_INDEX" val="1"/>
  <p:tag name="KSO_WM_UNIT_ID" val="custom160447_1*b*1"/>
  <p:tag name="KSO_WM_UNIT_CLEAR" val="1"/>
  <p:tag name="KSO_WM_UNIT_LAYERLEVEL" val="1"/>
  <p:tag name="KSO_WM_UNIT_VALUE" val="27"/>
  <p:tag name="KSO_WM_UNIT_ISCONTENTSTITLE" val="0"/>
  <p:tag name="KSO_WM_UNIT_HIGHLIGHT" val="0"/>
  <p:tag name="KSO_WM_UNIT_COMPATIBLE" val="0"/>
  <p:tag name="KSO_WM_UNIT_PRESET_TEXT_INDEX" val="3"/>
  <p:tag name="KSO_WM_UNIT_PRESET_TEXT_LEN" val="17"/>
</p:tagLst>
</file>

<file path=ppt/tags/tag6.xml><?xml version="1.0" encoding="utf-8"?>
<p:tagLst xmlns:p="http://schemas.openxmlformats.org/presentationml/2006/main">
  <p:tag name="KSO_WM_TEMPLATE_THUMBS_INDEX" val="1、9、12、15、19、20、26、30、31"/>
  <p:tag name="KSO_WM_TEMPLATE_CATEGORY" val="custom"/>
  <p:tag name="KSO_WM_TEMPLATE_INDEX" val="160447"/>
  <p:tag name="KSO_WM_SLIDE_ID" val="custom160447_1"/>
  <p:tag name="KSO_WM_SLIDE_INDEX" val="1"/>
  <p:tag name="KSO_WM_SLIDE_ITEM_CNT" val="2"/>
  <p:tag name="KSO_WM_SLIDE_LAYOUT" val="a_b"/>
  <p:tag name="KSO_WM_SLIDE_LAYOUT_CNT" val="1_1"/>
  <p:tag name="KSO_WM_SLIDE_TYPE" val="title"/>
  <p:tag name="KSO_WM_BEAUTIFY_FLAG" val="#wm#"/>
  <p:tag name="KSO_WM_TAG_VERSION" val="1.0"/>
</p:tagLst>
</file>

<file path=ppt/tags/tag7.xml><?xml version="1.0" encoding="utf-8"?>
<p:tagLst xmlns:p="http://schemas.openxmlformats.org/presentationml/2006/main">
  <p:tag name="KSO_WM_TAG_VERSION" val="1.0"/>
  <p:tag name="KSO_WM_BEAUTIFY_FLAG" val="#wm#"/>
  <p:tag name="KSO_WM_TEMPLATE_CATEGORY" val="custom"/>
  <p:tag name="KSO_WM_TEMPLATE_INDEX" val="160447"/>
  <p:tag name="KSO_WM_UNIT_TYPE" val="a"/>
  <p:tag name="KSO_WM_UNIT_INDEX" val="1"/>
  <p:tag name="KSO_WM_UNIT_ID" val="custom160447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8.xml><?xml version="1.0" encoding="utf-8"?>
<p:tagLst xmlns:p="http://schemas.openxmlformats.org/presentationml/2006/main">
  <p:tag name="KSO_WM_TAG_VERSION" val="1.0"/>
  <p:tag name="KSO_WM_BEAUTIFY_FLAG" val="#wm#"/>
  <p:tag name="KSO_WM_TEMPLATE_CATEGORY" val="custom"/>
  <p:tag name="KSO_WM_TEMPLATE_INDEX" val="160447"/>
  <p:tag name="KSO_WM_UNIT_TYPE" val="f"/>
  <p:tag name="KSO_WM_UNIT_INDEX" val="1"/>
  <p:tag name="KSO_WM_UNIT_ID" val="custom160447_2*f*1"/>
  <p:tag name="KSO_WM_UNIT_CLEAR" val="1"/>
  <p:tag name="KSO_WM_UNIT_LAYERLEVEL" val="1"/>
  <p:tag name="KSO_WM_UNIT_VALUE" val="231"/>
  <p:tag name="KSO_WM_UNIT_HIGHLIGHT" val="0"/>
  <p:tag name="KSO_WM_UNIT_COMPATIBLE" val="0"/>
  <p:tag name="KSO_WM_UNIT_PRESET_TEXT_INDEX" val="5"/>
  <p:tag name="KSO_WM_UNIT_PRESET_TEXT_LEN" val="232"/>
</p:tagLst>
</file>

<file path=ppt/tags/tag9.xml><?xml version="1.0" encoding="utf-8"?>
<p:tagLst xmlns:p="http://schemas.openxmlformats.org/presentationml/2006/main">
  <p:tag name="KSO_WM_TEMPLATE_CATEGORY" val="custom"/>
  <p:tag name="KSO_WM_TEMPLATE_INDEX" val="160447"/>
  <p:tag name="KSO_WM_TAG_VERSION" val="1.0"/>
  <p:tag name="KSO_WM_SLIDE_ID" val="custom160447_2"/>
  <p:tag name="KSO_WM_SLIDE_INDEX" val="2"/>
  <p:tag name="KSO_WM_SLIDE_ITEM_CNT" val="1"/>
  <p:tag name="KSO_WM_SLIDE_LAYOUT" val="a_f"/>
  <p:tag name="KSO_WM_SLIDE_LAYOUT_CNT" val="1_1"/>
  <p:tag name="KSO_WM_SLIDE_TYPE" val="text"/>
  <p:tag name="KSO_WM_BEAUTIFY_FLAG" val="#wm#"/>
  <p:tag name="KSO_WM_SLIDE_POSITION" val="66*147"/>
  <p:tag name="KSO_WM_SLIDE_SIZE" val="828*340"/>
</p:tagLst>
</file>

<file path=ppt/theme/theme1.xml><?xml version="1.0" encoding="utf-8"?>
<a:theme xmlns:a="http://schemas.openxmlformats.org/drawingml/2006/main" name="1_A000120140530A79PPBG">
  <a:themeElements>
    <a:clrScheme name="160164.164">
      <a:dk1>
        <a:srgbClr val="47494B"/>
      </a:dk1>
      <a:lt1>
        <a:srgbClr val="FFFFFF"/>
      </a:lt1>
      <a:dk2>
        <a:srgbClr val="454749"/>
      </a:dk2>
      <a:lt2>
        <a:srgbClr val="FFFFFF"/>
      </a:lt2>
      <a:accent1>
        <a:srgbClr val="887DCD"/>
      </a:accent1>
      <a:accent2>
        <a:srgbClr val="6F8BC9"/>
      </a:accent2>
      <a:accent3>
        <a:srgbClr val="BA88C2"/>
      </a:accent3>
      <a:accent4>
        <a:srgbClr val="84ADE4"/>
      </a:accent4>
      <a:accent5>
        <a:srgbClr val="9D9394"/>
      </a:accent5>
      <a:accent6>
        <a:srgbClr val="FFC000"/>
      </a:accent6>
      <a:hlink>
        <a:srgbClr val="00B0F0"/>
      </a:hlink>
      <a:folHlink>
        <a:srgbClr val="AFB2B4"/>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2837</Words>
  <Application>WPS 演示</Application>
  <PresentationFormat>宽屏</PresentationFormat>
  <Paragraphs>177</Paragraphs>
  <Slides>19</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15</vt:i4>
      </vt:variant>
      <vt:variant>
        <vt:lpstr>幻灯片标题</vt:lpstr>
      </vt:variant>
      <vt:variant>
        <vt:i4>19</vt:i4>
      </vt:variant>
    </vt:vector>
  </HeadingPairs>
  <TitlesOfParts>
    <vt:vector size="45" baseType="lpstr">
      <vt:lpstr>Arial</vt:lpstr>
      <vt:lpstr>宋体</vt:lpstr>
      <vt:lpstr>Wingdings</vt:lpstr>
      <vt:lpstr>黑体</vt:lpstr>
      <vt:lpstr>幼圆</vt:lpstr>
      <vt:lpstr>Calibri</vt:lpstr>
      <vt:lpstr>Wingdings</vt:lpstr>
      <vt:lpstr>Bodoni MT</vt:lpstr>
      <vt:lpstr>楷体</vt:lpstr>
      <vt:lpstr>微软雅黑</vt:lpstr>
      <vt:lpstr>1_A000120140530A79PPBG</vt:lpstr>
      <vt:lpstr>Equation.DSMT4</vt:lpstr>
      <vt:lpstr>Equation.KSEE3</vt:lpstr>
      <vt:lpstr>Equation.KSEE3</vt:lpstr>
      <vt:lpstr>Equation.KSEE3</vt:lpstr>
      <vt:lpstr>Equation.KSEE3</vt:lpstr>
      <vt:lpstr>Equation.KSEE3</vt:lpstr>
      <vt:lpstr>Equation.KSEE3</vt:lpstr>
      <vt:lpstr>Equation.DSMT4</vt:lpstr>
      <vt:lpstr>Equation.KSEE3</vt:lpstr>
      <vt:lpstr>Equation.KSEE3</vt:lpstr>
      <vt:lpstr>Equation.KSEE3</vt:lpstr>
      <vt:lpstr>Equation.KSEE3</vt:lpstr>
      <vt:lpstr>Equation.KSEE3</vt:lpstr>
      <vt:lpstr>Equation.KSEE3</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三、如何搞好大学数学教学</vt:lpstr>
      <vt:lpstr>三、如何搞好大学数学教学 </vt:lpstr>
      <vt:lpstr>三、如何搞好大学数学教学 </vt:lpstr>
      <vt:lpstr>三、如何搞好大学数学教学 </vt:lpstr>
      <vt:lpstr>三、如何搞好大学数学教学</vt:lpstr>
      <vt:lpstr>三、如何搞好大学数学教学</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41</cp:revision>
  <dcterms:created xsi:type="dcterms:W3CDTF">2016-06-24T09:38:00Z</dcterms:created>
  <dcterms:modified xsi:type="dcterms:W3CDTF">2017-03-02T23:28:27Z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