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2505075"/>
            <a:ext cx="9144000" cy="1714499"/>
          </a:xfrm>
        </p:spPr>
        <p:txBody>
          <a:bodyPr anchor="ctr">
            <a:normAutofit/>
          </a:bodyPr>
          <a:lstStyle>
            <a:lvl1pPr algn="ctr">
              <a:defRPr sz="5400" b="1">
                <a:solidFill>
                  <a:schemeClr val="tx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491038"/>
            <a:ext cx="9144000" cy="5508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0F7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29067"/>
            <a:ext cx="10515600" cy="5575095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162174" y="2809876"/>
            <a:ext cx="7867651" cy="1257300"/>
          </a:xfrm>
        </p:spPr>
        <p:txBody>
          <a:bodyPr wrap="square" anchor="ctr">
            <a:normAutofit/>
          </a:bodyPr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CN" altLang="en-US" dirty="0" smtClean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162174" y="4141788"/>
            <a:ext cx="7854952" cy="1500187"/>
          </a:xfrm>
        </p:spPr>
        <p:txBody>
          <a:bodyPr wrap="square"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wrap="square"/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wrap="square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wrap="square"/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346200"/>
            <a:ext cx="5181600" cy="48307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346200"/>
            <a:ext cx="5181600" cy="48307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351979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175890"/>
            <a:ext cx="5157787" cy="396887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351979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175890"/>
            <a:ext cx="5183188" cy="396887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0F7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9350357" y="3422312"/>
            <a:ext cx="1300767" cy="2310273"/>
            <a:chOff x="9394535" y="3422312"/>
            <a:chExt cx="1300767" cy="2310273"/>
          </a:xfrm>
        </p:grpSpPr>
        <p:sp>
          <p:nvSpPr>
            <p:cNvPr id="7" name="弧形 6"/>
            <p:cNvSpPr/>
            <p:nvPr/>
          </p:nvSpPr>
          <p:spPr>
            <a:xfrm>
              <a:off x="9394535" y="3422312"/>
              <a:ext cx="1300767" cy="1300767"/>
            </a:xfrm>
            <a:prstGeom prst="arc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10695302" y="4072695"/>
              <a:ext cx="0" cy="1659890"/>
            </a:xfrm>
            <a:prstGeom prst="line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组合 8"/>
          <p:cNvGrpSpPr/>
          <p:nvPr/>
        </p:nvGrpSpPr>
        <p:grpSpPr>
          <a:xfrm flipV="1">
            <a:off x="1509126" y="3429000"/>
            <a:ext cx="1300767" cy="2303585"/>
            <a:chOff x="1509577" y="1125415"/>
            <a:chExt cx="1300767" cy="2303585"/>
          </a:xfrm>
        </p:grpSpPr>
        <p:sp>
          <p:nvSpPr>
            <p:cNvPr id="10" name="弧形 9"/>
            <p:cNvSpPr/>
            <p:nvPr/>
          </p:nvSpPr>
          <p:spPr>
            <a:xfrm rot="10800000">
              <a:off x="1509577" y="2128233"/>
              <a:ext cx="1300767" cy="1300767"/>
            </a:xfrm>
            <a:prstGeom prst="arc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1" name="直接连接符 10"/>
            <p:cNvCxnSpPr>
              <a:endCxn id="10" idx="2"/>
            </p:cNvCxnSpPr>
            <p:nvPr/>
          </p:nvCxnSpPr>
          <p:spPr>
            <a:xfrm>
              <a:off x="1509577" y="1125415"/>
              <a:ext cx="0" cy="1653201"/>
            </a:xfrm>
            <a:prstGeom prst="line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圆角矩形 11"/>
          <p:cNvSpPr/>
          <p:nvPr/>
        </p:nvSpPr>
        <p:spPr>
          <a:xfrm>
            <a:off x="2199291" y="2785304"/>
            <a:ext cx="7761668" cy="1287392"/>
          </a:xfrm>
          <a:prstGeom prst="roundRect">
            <a:avLst>
              <a:gd name="adj" fmla="val 34667"/>
            </a:avLst>
          </a:prstGeom>
          <a:solidFill>
            <a:schemeClr val="accent2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7200" b="1" dirty="0">
              <a:solidFill>
                <a:srgbClr val="FFFFFF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0" y="5732585"/>
            <a:ext cx="12192000" cy="11254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199290" y="2805235"/>
            <a:ext cx="7761669" cy="1274149"/>
          </a:xfrm>
        </p:spPr>
        <p:txBody>
          <a:bodyPr>
            <a:normAutofit/>
          </a:bodyPr>
          <a:lstStyle>
            <a:lvl1pPr algn="ctr">
              <a:defRPr sz="7200" b="1">
                <a:solidFill>
                  <a:schemeClr val="tx1"/>
                </a:solidFill>
              </a:defRPr>
            </a:lvl1pPr>
          </a:lstStyle>
          <a:p>
            <a:r>
              <a:rPr lang="zh-CN" altLang="en-US" dirty="0" smtClean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0F7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54600" y="233679"/>
            <a:ext cx="9057982" cy="957811"/>
          </a:xfrm>
        </p:spPr>
        <p:txBody>
          <a:bodyPr anchor="ctr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024209" y="1330960"/>
            <a:ext cx="8143582" cy="40734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54600" y="5556136"/>
            <a:ext cx="9082800" cy="597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rgbClr val="0F75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365672" y="365125"/>
            <a:ext cx="1988127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8222673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329267"/>
            <a:ext cx="10515600" cy="4847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2690CC3-C36C-410B-83C7-418396C8005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6AA73D9-2CB8-4D79-9A41-8B972051E09F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1044302" y="4613"/>
            <a:ext cx="10309498" cy="112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60045" indent="-360045" algn="just" defTabSz="914400" rtl="0" eaLnBrk="1" latinLnBrk="0" hangingPunct="1">
        <a:lnSpc>
          <a:spcPct val="130000"/>
        </a:lnSpc>
        <a:spcBef>
          <a:spcPts val="1200"/>
        </a:spcBef>
        <a:buSzPct val="80000"/>
        <a:buFont typeface="Wingdings" panose="05000000000000000000" pitchFamily="2" charset="2"/>
        <a:buChar char="m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02945" indent="-342900" algn="just" defTabSz="914400" rtl="0" eaLnBrk="1" latinLnBrk="0" hangingPunct="1">
        <a:lnSpc>
          <a:spcPct val="12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524000" y="2505075"/>
            <a:ext cx="9144000" cy="1714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</a:lstStyle>
          <a:p>
            <a:r>
              <a:rPr lang="en-US" altLang="zh-CN" smtClean="0"/>
              <a:t>公共数学荣誉课程体系简介</a:t>
            </a:r>
            <a:endParaRPr lang="en-US" altLang="zh-CN" smtClean="0"/>
          </a:p>
        </p:txBody>
      </p:sp>
      <p:sp>
        <p:nvSpPr>
          <p:cNvPr id="5" name="副标题 4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1524000" y="4491038"/>
            <a:ext cx="9144000" cy="550862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/>
          </a:bodyPr>
          <a:lstStyle>
            <a:lvl1pPr marL="0" indent="0" algn="ctr" defTabSz="914400" rtl="0" eaLnBrk="1" latinLnBrk="0" hangingPunct="1">
              <a:lnSpc>
                <a:spcPct val="13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None/>
              <a:defRPr sz="2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9pPr>
          </a:lstStyle>
          <a:p>
            <a:endParaRPr lang="en-US" altLang="zh-CN" smtClean="0"/>
          </a:p>
          <a:p>
            <a:r>
              <a:rPr lang="en-US" altLang="zh-CN" smtClean="0"/>
              <a:t>李辉来</a:t>
            </a:r>
            <a:endParaRPr lang="en-US" altLang="zh-CN" smtClean="0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044302" y="4613"/>
            <a:ext cx="10309498" cy="112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8EE2E">
                    <a:lumMod val="50000"/>
                  </a:srgbClr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</a:lstStyle>
          <a:p>
            <a:r>
              <a:rPr lang="en-US" altLang="zh-CN" smtClean="0"/>
              <a:t>一、课程体系目的</a:t>
            </a:r>
            <a:endParaRPr lang="en-US" altLang="zh-CN" smtClean="0"/>
          </a:p>
        </p:txBody>
      </p:sp>
      <p:sp>
        <p:nvSpPr>
          <p:cNvPr id="5" name="内容占位符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838200" y="1329267"/>
            <a:ext cx="10515600" cy="4847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0045" indent="-360045" algn="just" defTabSz="914400" rtl="0" eaLnBrk="1" latinLnBrk="0" hangingPunct="1">
              <a:lnSpc>
                <a:spcPct val="130000"/>
              </a:lnSpc>
              <a:spcBef>
                <a:spcPts val="1200"/>
              </a:spcBef>
              <a:buSzPct val="80000"/>
              <a:buFont typeface="Wingdings" panose="05000000000000000000" pitchFamily="2" charset="2"/>
              <a:buChar char="m"/>
              <a:defRPr sz="24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  <a:lvl2pPr marL="702945" indent="-342900" algn="just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2pPr>
            <a:lvl3pPr marL="11430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3pPr>
            <a:lvl4pPr marL="16002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4pPr>
            <a:lvl5pPr marL="20574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9pPr>
          </a:lstStyle>
          <a:p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开设公共数学荣誉课程体系是为了更好地实施“拔尖人才”培养计划（“唐敖庆实验班”，以下简称唐班），进一步提高唐班学生的数学理论水平和数学应用能力，增强学科建模能力和解决实际问题的能力。</a:t>
            </a:r>
            <a:endParaRPr lang="pt-BR" altLang="zh-CN" dirty="0" smtClean="0"/>
          </a:p>
          <a:p>
            <a:endParaRPr lang="pt-BR" altLang="zh-CN" dirty="0" smtClean="0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044302" y="4613"/>
            <a:ext cx="10309498" cy="112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8EE2E">
                    <a:lumMod val="50000"/>
                  </a:srgbClr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</a:lstStyle>
          <a:p>
            <a:r>
              <a:rPr lang="en-US" altLang="zh-CN" smtClean="0"/>
              <a:t>二、课程体系内容</a:t>
            </a:r>
            <a:endParaRPr lang="en-US" altLang="zh-CN" smtClean="0"/>
          </a:p>
        </p:txBody>
      </p:sp>
      <p:sp>
        <p:nvSpPr>
          <p:cNvPr id="5" name="内容占位符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838200" y="1329267"/>
            <a:ext cx="10515600" cy="4847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0045" indent="-360045" algn="just" defTabSz="914400" rtl="0" eaLnBrk="1" latinLnBrk="0" hangingPunct="1">
              <a:lnSpc>
                <a:spcPct val="130000"/>
              </a:lnSpc>
              <a:spcBef>
                <a:spcPts val="1200"/>
              </a:spcBef>
              <a:buSzPct val="80000"/>
              <a:buFont typeface="Wingdings" panose="05000000000000000000" pitchFamily="2" charset="2"/>
              <a:buChar char="m"/>
              <a:defRPr sz="24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  <a:lvl2pPr marL="702945" indent="-342900" algn="just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2pPr>
            <a:lvl3pPr marL="11430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3pPr>
            <a:lvl4pPr marL="16002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4pPr>
            <a:lvl5pPr marL="20574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9pPr>
          </a:lstStyle>
          <a:p>
            <a:pPr marL="0" indent="0">
              <a:buNone/>
            </a:pPr>
            <a:r>
              <a:rPr lang="pt-BR" altLang="zh-CN" dirty="0" smtClean="0"/>
              <a:t>公共数学荣誉课程体系包括微积分、线性代数、解析几何、微分方程（常微分方程和偏微分方程）、概率统计、科学计算方法*、线性与非线性规划*、复变函数**、特殊函数与变换**等。其中不带星号的为必修课程，带星号的为选修课程。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与普通课程体系，荣誉课程体系加强了微分方程和</a:t>
            </a:r>
            <a:r>
              <a:rPr lang="zh-CN" altLang="pt-BR" dirty="0" smtClean="0"/>
              <a:t>概率以及</a:t>
            </a:r>
            <a:r>
              <a:rPr lang="pt-BR" altLang="zh-CN" dirty="0" smtClean="0"/>
              <a:t>统计学的教学，增加了科学计算和优化运筹学的基本内容。这些内容对于物理、计算机、生物、化学等学科是十分必要和重要的。</a:t>
            </a:r>
            <a:endParaRPr lang="pt-BR" altLang="zh-CN" dirty="0" smtClean="0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044302" y="4613"/>
            <a:ext cx="10309498" cy="112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8EE2E">
                    <a:lumMod val="50000"/>
                  </a:srgbClr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</a:lstStyle>
          <a:p>
            <a:r>
              <a:rPr lang="en-US" altLang="zh-CN" smtClean="0"/>
              <a:t>三、课程教学内容</a:t>
            </a:r>
            <a:endParaRPr lang="en-US" altLang="zh-CN" smtClean="0"/>
          </a:p>
        </p:txBody>
      </p:sp>
      <p:sp>
        <p:nvSpPr>
          <p:cNvPr id="5" name="内容占位符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838200" y="1329267"/>
            <a:ext cx="10515600" cy="4847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0045" indent="-360045" algn="just" defTabSz="914400" rtl="0" eaLnBrk="1" latinLnBrk="0" hangingPunct="1">
              <a:lnSpc>
                <a:spcPct val="130000"/>
              </a:lnSpc>
              <a:spcBef>
                <a:spcPts val="1200"/>
              </a:spcBef>
              <a:buSzPct val="80000"/>
              <a:buFont typeface="Wingdings" panose="05000000000000000000" pitchFamily="2" charset="2"/>
              <a:buChar char="m"/>
              <a:defRPr sz="24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  <a:lvl2pPr marL="702945" indent="-342900" algn="just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2pPr>
            <a:lvl3pPr marL="11430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3pPr>
            <a:lvl4pPr marL="16002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4pPr>
            <a:lvl5pPr marL="20574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9pPr>
          </a:lstStyle>
          <a:p>
            <a:pPr marL="0" indent="0">
              <a:buNone/>
            </a:pPr>
            <a:r>
              <a:rPr lang="pt-BR" altLang="zh-CN" dirty="0" smtClean="0"/>
              <a:t>荣誉课程的教学内容主要体现两个特点。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一是数学理论体系的讲解。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二是学科背景或应用的有机结合。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数学理论体系不追求理论的完整性，而是着重于数学体系的完整性。学科背景和应用不追求学科的基础水平，二是着重于学科的数学模型思想和应用。尤其是要突出由学科建模思想到数学概念和理论的建立，以及数学理论到实际问题的应用。</a:t>
            </a:r>
            <a:endParaRPr lang="pt-BR" altLang="zh-CN" dirty="0" smtClean="0"/>
          </a:p>
          <a:p>
            <a:endParaRPr lang="pt-BR" altLang="zh-CN" dirty="0" smtClean="0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044302" y="4613"/>
            <a:ext cx="10309498" cy="112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8EE2E">
                    <a:lumMod val="50000"/>
                  </a:srgbClr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</a:lstStyle>
          <a:p>
            <a:r>
              <a:rPr lang="en-US" altLang="zh-CN" smtClean="0"/>
              <a:t>四、教学模式</a:t>
            </a:r>
            <a:endParaRPr lang="en-US" altLang="zh-CN" smtClean="0"/>
          </a:p>
        </p:txBody>
      </p:sp>
      <p:sp>
        <p:nvSpPr>
          <p:cNvPr id="5" name="内容占位符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838200" y="1329267"/>
            <a:ext cx="10515600" cy="4847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/>
          </a:bodyPr>
          <a:lstStyle>
            <a:lvl1pPr marL="360045" indent="-360045" algn="just" defTabSz="914400" rtl="0" eaLnBrk="1" latinLnBrk="0" hangingPunct="1">
              <a:lnSpc>
                <a:spcPct val="130000"/>
              </a:lnSpc>
              <a:spcBef>
                <a:spcPts val="1200"/>
              </a:spcBef>
              <a:buSzPct val="80000"/>
              <a:buFont typeface="Wingdings" panose="05000000000000000000" pitchFamily="2" charset="2"/>
              <a:buChar char="m"/>
              <a:defRPr sz="24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1pPr>
            <a:lvl2pPr marL="702945" indent="-342900" algn="just" defTabSz="914400" rtl="0" eaLnBrk="1" latinLnBrk="0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2pPr>
            <a:lvl3pPr marL="11430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3pPr>
            <a:lvl4pPr marL="16002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4pPr>
            <a:lvl5pPr marL="2057400" indent="-228600" algn="just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9pPr>
          </a:lstStyle>
          <a:p>
            <a:pPr marL="0" indent="0">
              <a:buNone/>
            </a:pPr>
            <a:r>
              <a:rPr lang="pt-BR" altLang="zh-CN" dirty="0" smtClean="0"/>
              <a:t>1. 授课方式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授课方式分为课堂教学、学习讨论、教师答疑、网络平台四种形式。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按照25人左右规模组建荣誉课程班级，分为2-3个学习小组。大课、答疑和网络平台以班级为单位，习题课和学习讨论以学习小组为单位。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2.考核方式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考核方式分为周考（作业）、月考（章考）、期中考试、期末考试和学习讨论考核等环节。其中周考占30%、月考占10%、期中考试占20%、期末考试占30%、学习讨论占10%。体现抓两头带中间，注重于平时学习训练（70%）。</a:t>
            </a:r>
            <a:endParaRPr lang="pt-BR" altLang="zh-CN" dirty="0" smtClean="0"/>
          </a:p>
          <a:p>
            <a:pPr marL="0" indent="0">
              <a:buNone/>
            </a:pPr>
            <a:r>
              <a:rPr lang="pt-BR" altLang="zh-CN" dirty="0" smtClean="0"/>
              <a:t>3.主讲教师和助教担任学习小组指导教师。</a:t>
            </a:r>
            <a:endParaRPr lang="pt-BR" altLang="zh-CN" dirty="0" smtClean="0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160511"/>
</p:tagLst>
</file>

<file path=ppt/tags/tag10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f"/>
  <p:tag name="KSO_WM_UNIT_INDEX" val="1"/>
  <p:tag name="KSO_WM_UNIT_ID" val="custom160511_2*f*1"/>
  <p:tag name="KSO_WM_UNIT_CLEAR" val="1"/>
  <p:tag name="KSO_WM_UNIT_LAYERLEVEL" val="1"/>
  <p:tag name="KSO_WM_UNIT_VALUE" val="330"/>
  <p:tag name="KSO_WM_UNIT_HIGHLIGHT" val="0"/>
  <p:tag name="KSO_WM_UNIT_COMPATIBLE" val="0"/>
  <p:tag name="KSO_WM_UNIT_PRESET_TEXT_INDEX" val="5"/>
  <p:tag name="KSO_WM_UNIT_PRESET_TEXT_LEN" val="232"/>
</p:tagLst>
</file>

<file path=ppt/tags/tag11.xml><?xml version="1.0" encoding="utf-8"?>
<p:tagLst xmlns:p="http://schemas.openxmlformats.org/presentationml/2006/main">
  <p:tag name="KSO_WM_TEMPLATE_CATEGORY" val="custom"/>
  <p:tag name="KSO_WM_TEMPLATE_INDEX" val="160511"/>
  <p:tag name="KSO_WM_TAG_VERSION" val="1.0"/>
  <p:tag name="KSO_WM_SLIDE_ID" val="custom160511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66*105"/>
  <p:tag name="KSO_WM_SLIDE_SIZE" val="828*382"/>
</p:tagLst>
</file>

<file path=ppt/tags/tag1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a"/>
  <p:tag name="KSO_WM_UNIT_INDEX" val="1"/>
  <p:tag name="KSO_WM_UNIT_ID" val="custom160511_2*a*1"/>
  <p:tag name="KSO_WM_UNIT_CLEAR" val="1"/>
  <p:tag name="KSO_WM_UNIT_LAYERLEVEL" val="1"/>
  <p:tag name="KSO_WM_UNIT_VALUE" val="38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f"/>
  <p:tag name="KSO_WM_UNIT_INDEX" val="1"/>
  <p:tag name="KSO_WM_UNIT_ID" val="custom160511_2*f*1"/>
  <p:tag name="KSO_WM_UNIT_CLEAR" val="1"/>
  <p:tag name="KSO_WM_UNIT_LAYERLEVEL" val="1"/>
  <p:tag name="KSO_WM_UNIT_VALUE" val="330"/>
  <p:tag name="KSO_WM_UNIT_HIGHLIGHT" val="0"/>
  <p:tag name="KSO_WM_UNIT_COMPATIBLE" val="0"/>
  <p:tag name="KSO_WM_UNIT_PRESET_TEXT_INDEX" val="5"/>
  <p:tag name="KSO_WM_UNIT_PRESET_TEXT_LEN" val="232"/>
</p:tagLst>
</file>

<file path=ppt/tags/tag14.xml><?xml version="1.0" encoding="utf-8"?>
<p:tagLst xmlns:p="http://schemas.openxmlformats.org/presentationml/2006/main">
  <p:tag name="KSO_WM_TEMPLATE_CATEGORY" val="custom"/>
  <p:tag name="KSO_WM_TEMPLATE_INDEX" val="160511"/>
  <p:tag name="KSO_WM_TAG_VERSION" val="1.0"/>
  <p:tag name="KSO_WM_SLIDE_ID" val="custom160511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66*105"/>
  <p:tag name="KSO_WM_SLIDE_SIZE" val="828*382"/>
</p:tagLst>
</file>

<file path=ppt/tags/tag15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a"/>
  <p:tag name="KSO_WM_UNIT_INDEX" val="1"/>
  <p:tag name="KSO_WM_UNIT_ID" val="custom160511_2*a*1"/>
  <p:tag name="KSO_WM_UNIT_CLEAR" val="1"/>
  <p:tag name="KSO_WM_UNIT_LAYERLEVEL" val="1"/>
  <p:tag name="KSO_WM_UNIT_VALUE" val="38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16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f"/>
  <p:tag name="KSO_WM_UNIT_INDEX" val="1"/>
  <p:tag name="KSO_WM_UNIT_ID" val="custom160511_2*f*1"/>
  <p:tag name="KSO_WM_UNIT_CLEAR" val="1"/>
  <p:tag name="KSO_WM_UNIT_LAYERLEVEL" val="1"/>
  <p:tag name="KSO_WM_UNIT_VALUE" val="330"/>
  <p:tag name="KSO_WM_UNIT_HIGHLIGHT" val="0"/>
  <p:tag name="KSO_WM_UNIT_COMPATIBLE" val="0"/>
  <p:tag name="KSO_WM_UNIT_PRESET_TEXT_INDEX" val="5"/>
  <p:tag name="KSO_WM_UNIT_PRESET_TEXT_LEN" val="232"/>
</p:tagLst>
</file>

<file path=ppt/tags/tag17.xml><?xml version="1.0" encoding="utf-8"?>
<p:tagLst xmlns:p="http://schemas.openxmlformats.org/presentationml/2006/main">
  <p:tag name="KSO_WM_TEMPLATE_CATEGORY" val="custom"/>
  <p:tag name="KSO_WM_TEMPLATE_INDEX" val="160511"/>
  <p:tag name="KSO_WM_TAG_VERSION" val="1.0"/>
  <p:tag name="KSO_WM_SLIDE_ID" val="custom160511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66*105"/>
  <p:tag name="KSO_WM_SLIDE_SIZE" val="828*382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160511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a"/>
  <p:tag name="KSO_WM_UNIT_INDEX" val="1"/>
  <p:tag name="KSO_WM_UNIT_ID" val="custom160511_1*a*1"/>
  <p:tag name="KSO_WM_UNIT_CLEAR" val="1"/>
  <p:tag name="KSO_WM_UNIT_LAYERLEVEL" val="1"/>
  <p:tag name="KSO_WM_UNIT_VALUE" val="28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b"/>
  <p:tag name="KSO_WM_UNIT_INDEX" val="1"/>
  <p:tag name="KSO_WM_UNIT_ID" val="custom160511_1*b*1"/>
  <p:tag name="KSO_WM_UNIT_CLEAR" val="1"/>
  <p:tag name="KSO_WM_UNIT_LAYERLEVEL" val="1"/>
  <p:tag name="KSO_WM_UNIT_VALUE" val="29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5.xml><?xml version="1.0" encoding="utf-8"?>
<p:tagLst xmlns:p="http://schemas.openxmlformats.org/presentationml/2006/main">
  <p:tag name="KSO_WM_TEMPLATE_CATEGORY" val="custom"/>
  <p:tag name="KSO_WM_TEMPLATE_INDEX" val="160511"/>
  <p:tag name="KSO_WM_TAG_VERSION" val="1.0"/>
  <p:tag name="KSO_WM_SLIDE_ID" val="custom160511_1"/>
  <p:tag name="KSO_WM_SLIDE_INDEX" val="1"/>
  <p:tag name="KSO_WM_SLIDE_ITEM_CNT" val="2"/>
  <p:tag name="KSO_WM_SLIDE_LAYOUT" val="a_b"/>
  <p:tag name="KSO_WM_SLIDE_LAYOUT_CNT" val="1_1"/>
  <p:tag name="KSO_WM_SLIDE_TYPE" val="title"/>
  <p:tag name="KSO_WM_TEMPLATE_THUMBS_INDEX" val="1、9、12、16、23、25、26、27"/>
  <p:tag name="KSO_WM_BEAUTIFY_FLAG" val="#wm#"/>
</p:tagLst>
</file>

<file path=ppt/tags/tag6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a"/>
  <p:tag name="KSO_WM_UNIT_INDEX" val="1"/>
  <p:tag name="KSO_WM_UNIT_ID" val="custom160511_2*a*1"/>
  <p:tag name="KSO_WM_UNIT_CLEAR" val="1"/>
  <p:tag name="KSO_WM_UNIT_LAYERLEVEL" val="1"/>
  <p:tag name="KSO_WM_UNIT_VALUE" val="38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f"/>
  <p:tag name="KSO_WM_UNIT_INDEX" val="1"/>
  <p:tag name="KSO_WM_UNIT_ID" val="custom160511_2*f*1"/>
  <p:tag name="KSO_WM_UNIT_CLEAR" val="1"/>
  <p:tag name="KSO_WM_UNIT_LAYERLEVEL" val="1"/>
  <p:tag name="KSO_WM_UNIT_VALUE" val="330"/>
  <p:tag name="KSO_WM_UNIT_HIGHLIGHT" val="0"/>
  <p:tag name="KSO_WM_UNIT_COMPATIBLE" val="0"/>
  <p:tag name="KSO_WM_UNIT_PRESET_TEXT_INDEX" val="5"/>
  <p:tag name="KSO_WM_UNIT_PRESET_TEXT_LEN" val="232"/>
</p:tagLst>
</file>

<file path=ppt/tags/tag8.xml><?xml version="1.0" encoding="utf-8"?>
<p:tagLst xmlns:p="http://schemas.openxmlformats.org/presentationml/2006/main">
  <p:tag name="KSO_WM_TEMPLATE_CATEGORY" val="custom"/>
  <p:tag name="KSO_WM_TEMPLATE_INDEX" val="160511"/>
  <p:tag name="KSO_WM_TAG_VERSION" val="1.0"/>
  <p:tag name="KSO_WM_SLIDE_ID" val="custom160511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66*105"/>
  <p:tag name="KSO_WM_SLIDE_SIZE" val="828*382"/>
</p:tagLst>
</file>

<file path=ppt/tags/tag9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511"/>
  <p:tag name="KSO_WM_UNIT_TYPE" val="a"/>
  <p:tag name="KSO_WM_UNIT_INDEX" val="1"/>
  <p:tag name="KSO_WM_UNIT_ID" val="custom160511_2*a*1"/>
  <p:tag name="KSO_WM_UNIT_CLEAR" val="1"/>
  <p:tag name="KSO_WM_UNIT_LAYERLEVEL" val="1"/>
  <p:tag name="KSO_WM_UNIT_VALUE" val="38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heme/theme1.xml><?xml version="1.0" encoding="utf-8"?>
<a:theme xmlns:a="http://schemas.openxmlformats.org/drawingml/2006/main" name="Office 主题">
  <a:themeElements>
    <a:clrScheme name="自定义 58">
      <a:dk1>
        <a:srgbClr val="FFFFFF"/>
      </a:dk1>
      <a:lt1>
        <a:srgbClr val="595959"/>
      </a:lt1>
      <a:dk2>
        <a:srgbClr val="FFFFFF"/>
      </a:dk2>
      <a:lt2>
        <a:srgbClr val="595959"/>
      </a:lt2>
      <a:accent1>
        <a:srgbClr val="F8EE2E"/>
      </a:accent1>
      <a:accent2>
        <a:srgbClr val="00B050"/>
      </a:accent2>
      <a:accent3>
        <a:srgbClr val="F8931D"/>
      </a:accent3>
      <a:accent4>
        <a:srgbClr val="CE8D3E"/>
      </a:accent4>
      <a:accent5>
        <a:srgbClr val="C00000"/>
      </a:accent5>
      <a:accent6>
        <a:srgbClr val="9C6A6A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76200">
          <a:solidFill>
            <a:srgbClr val="F8EE2E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WPS 演示</Application>
  <PresentationFormat>宽屏</PresentationFormat>
  <Paragraphs>31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黑体</vt:lpstr>
      <vt:lpstr>微软雅黑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2016-09-18T22:26:00Z</dcterms:created>
  <dcterms:modified xsi:type="dcterms:W3CDTF">2017-03-04T14:03:48Z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2052-10.1.0.6206</vt:lpwstr>
  </property>
</Properties>
</file>